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3"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6908"/>
    <a:srgbClr val="F78819"/>
    <a:srgbClr val="F89F4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82" autoAdjust="0"/>
    <p:restoredTop sz="94660"/>
  </p:normalViewPr>
  <p:slideViewPr>
    <p:cSldViewPr>
      <p:cViewPr varScale="1">
        <p:scale>
          <a:sx n="110" d="100"/>
          <a:sy n="110" d="100"/>
        </p:scale>
        <p:origin x="-20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Cliquez pour modifier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34BA510-9ECD-4D30-B8E5-9543321865B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4286B8A-8FDC-4DF9-999B-95BB77611BFB}" type="datetimeFigureOut">
              <a:rPr lang="fr-FR" smtClean="0"/>
              <a:pPr/>
              <a:t>17/11/2022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E34BA510-9ECD-4D30-B8E5-9543321865BE}" type="slidenum">
              <a:rPr lang="fr-FR" smtClean="0"/>
              <a:pPr/>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Cliquez pour modifier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286B8A-8FDC-4DF9-999B-95BB77611BFB}" type="datetimeFigureOut">
              <a:rPr lang="fr-FR" smtClean="0"/>
              <a:pPr/>
              <a:t>17/11/2022</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34BA510-9ECD-4D30-B8E5-9543321865B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emoignages.francetv.fr/harcelement-scolai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ferinternet.fr/"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s://www.internetsanscrainte.fr/"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268760"/>
            <a:ext cx="7772400" cy="1470025"/>
          </a:xfrm>
        </p:spPr>
        <p:txBody>
          <a:bodyPr>
            <a:normAutofit fontScale="90000"/>
          </a:bodyPr>
          <a:lstStyle/>
          <a:p>
            <a:r>
              <a:rPr lang="fr-FR" sz="5400" dirty="0" smtClean="0">
                <a:latin typeface="Eras Demi ITC" pitchFamily="34" charset="0"/>
              </a:rPr>
              <a:t>STOP AU HARCELEMENT</a:t>
            </a:r>
            <a:endParaRPr lang="fr-FR" sz="5400" dirty="0">
              <a:latin typeface="Eras Demi ITC" pitchFamily="34" charset="0"/>
            </a:endParaRPr>
          </a:p>
        </p:txBody>
      </p:sp>
      <p:pic>
        <p:nvPicPr>
          <p:cNvPr id="4" name="Image 3" descr="victime-harcelement-moral.jpg"/>
          <p:cNvPicPr>
            <a:picLocks noChangeAspect="1"/>
          </p:cNvPicPr>
          <p:nvPr/>
        </p:nvPicPr>
        <p:blipFill>
          <a:blip r:embed="rId2" cstate="print"/>
          <a:stretch>
            <a:fillRect/>
          </a:stretch>
        </p:blipFill>
        <p:spPr>
          <a:xfrm>
            <a:off x="1763688" y="2924944"/>
            <a:ext cx="5715000" cy="3000375"/>
          </a:xfrm>
          <a:prstGeom prst="rect">
            <a:avLst/>
          </a:prstGeom>
        </p:spPr>
      </p:pic>
      <p:pic>
        <p:nvPicPr>
          <p:cNvPr id="5" name="Image 4" descr="logo collège.jpg"/>
          <p:cNvPicPr>
            <a:picLocks noChangeAspect="1"/>
          </p:cNvPicPr>
          <p:nvPr/>
        </p:nvPicPr>
        <p:blipFill>
          <a:blip r:embed="rId3" cstate="print"/>
          <a:stretch>
            <a:fillRect/>
          </a:stretch>
        </p:blipFill>
        <p:spPr>
          <a:xfrm>
            <a:off x="611560" y="620688"/>
            <a:ext cx="1656184" cy="1236306"/>
          </a:xfrm>
          <a:prstGeom prst="rect">
            <a:avLst/>
          </a:prstGeom>
        </p:spPr>
      </p:pic>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860_maxnewsworldfour393057.jpg"/>
          <p:cNvPicPr>
            <a:picLocks noGrp="1" noChangeAspect="1"/>
          </p:cNvPicPr>
          <p:nvPr>
            <p:ph idx="1"/>
          </p:nvPr>
        </p:nvPicPr>
        <p:blipFill>
          <a:blip r:embed="rId2" cstate="print"/>
          <a:stretch>
            <a:fillRect/>
          </a:stretch>
        </p:blipFill>
        <p:spPr>
          <a:xfrm>
            <a:off x="2699792" y="476672"/>
            <a:ext cx="3694922" cy="5400600"/>
          </a:xfrm>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83880" cy="1051560"/>
          </a:xfrm>
        </p:spPr>
        <p:txBody>
          <a:bodyPr>
            <a:normAutofit fontScale="90000"/>
          </a:bodyPr>
          <a:lstStyle/>
          <a:p>
            <a:pPr algn="ctr"/>
            <a:r>
              <a:rPr lang="fr-FR" dirty="0" smtClean="0"/>
              <a:t>C’est quoi le </a:t>
            </a:r>
            <a:br>
              <a:rPr lang="fr-FR" dirty="0" smtClean="0"/>
            </a:br>
            <a:r>
              <a:rPr lang="fr-FR" dirty="0" smtClean="0"/>
              <a:t>harcèlement? </a:t>
            </a:r>
            <a:endParaRPr lang="fr-FR" dirty="0"/>
          </a:p>
        </p:txBody>
      </p:sp>
      <p:sp>
        <p:nvSpPr>
          <p:cNvPr id="5" name="Rectangle à coins arrondis 4"/>
          <p:cNvSpPr/>
          <p:nvPr/>
        </p:nvSpPr>
        <p:spPr>
          <a:xfrm>
            <a:off x="539552" y="2852936"/>
            <a:ext cx="1728192"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Auteur(s)</a:t>
            </a:r>
            <a:r>
              <a:rPr lang="fr-FR" dirty="0" smtClean="0"/>
              <a:t>: ceux qui </a:t>
            </a:r>
            <a:r>
              <a:rPr lang="fr-FR" b="1" dirty="0" smtClean="0"/>
              <a:t>font</a:t>
            </a:r>
            <a:r>
              <a:rPr lang="fr-FR" dirty="0" smtClean="0"/>
              <a:t> </a:t>
            </a:r>
          </a:p>
          <a:p>
            <a:pPr algn="ctr"/>
            <a:r>
              <a:rPr lang="fr-FR" b="1" dirty="0" smtClean="0"/>
              <a:t>Témoin(s)</a:t>
            </a:r>
            <a:r>
              <a:rPr lang="fr-FR" dirty="0" smtClean="0"/>
              <a:t>: ceux qui </a:t>
            </a:r>
            <a:r>
              <a:rPr lang="fr-FR" b="1" dirty="0" smtClean="0"/>
              <a:t>voient</a:t>
            </a:r>
            <a:endParaRPr lang="fr-FR" b="1" dirty="0"/>
          </a:p>
        </p:txBody>
      </p:sp>
      <p:sp>
        <p:nvSpPr>
          <p:cNvPr id="6" name="Rectangle 5"/>
          <p:cNvSpPr/>
          <p:nvPr/>
        </p:nvSpPr>
        <p:spPr>
          <a:xfrm>
            <a:off x="3347864" y="3789040"/>
            <a:ext cx="172819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Faits </a:t>
            </a:r>
            <a:r>
              <a:rPr lang="fr-FR" b="1" u="sng" dirty="0" smtClean="0"/>
              <a:t>répétés</a:t>
            </a:r>
          </a:p>
          <a:p>
            <a:pPr algn="ctr"/>
            <a:r>
              <a:rPr lang="fr-FR" sz="1100" dirty="0" smtClean="0"/>
              <a:t>Insultes, moqueries, coups, humiliations…</a:t>
            </a:r>
            <a:endParaRPr lang="fr-FR" sz="1100" dirty="0"/>
          </a:p>
        </p:txBody>
      </p:sp>
      <p:sp>
        <p:nvSpPr>
          <p:cNvPr id="7" name="Ellipse 6"/>
          <p:cNvSpPr/>
          <p:nvPr/>
        </p:nvSpPr>
        <p:spPr>
          <a:xfrm>
            <a:off x="5868144" y="1988840"/>
            <a:ext cx="252028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Victime </a:t>
            </a:r>
          </a:p>
          <a:p>
            <a:pPr algn="ctr"/>
            <a:r>
              <a:rPr lang="fr-FR" sz="1100" dirty="0" smtClean="0"/>
              <a:t>Conséquences: mauvais sommeil, perte d’appétit, isolement, baisse des résultats…dépression.</a:t>
            </a:r>
          </a:p>
          <a:p>
            <a:pPr algn="ctr"/>
            <a:r>
              <a:rPr lang="fr-FR" sz="1100" dirty="0" smtClean="0"/>
              <a:t>Des conséquences qui demeurent même adulte!!!</a:t>
            </a:r>
            <a:endParaRPr lang="fr-FR" dirty="0"/>
          </a:p>
        </p:txBody>
      </p:sp>
      <p:cxnSp>
        <p:nvCxnSpPr>
          <p:cNvPr id="9" name="Connecteur droit avec flèche 8"/>
          <p:cNvCxnSpPr/>
          <p:nvPr/>
        </p:nvCxnSpPr>
        <p:spPr>
          <a:xfrm>
            <a:off x="2267744" y="3717032"/>
            <a:ext cx="1080120" cy="504056"/>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6" idx="3"/>
            <a:endCxn id="7" idx="2"/>
          </p:cNvCxnSpPr>
          <p:nvPr/>
        </p:nvCxnSpPr>
        <p:spPr>
          <a:xfrm flipV="1">
            <a:off x="5076056" y="2816932"/>
            <a:ext cx="792088" cy="1656184"/>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pic>
        <p:nvPicPr>
          <p:cNvPr id="21" name="Image 20" descr="187560-screen_shot_2019-10-29_a_10.48.17.png"/>
          <p:cNvPicPr>
            <a:picLocks noChangeAspect="1"/>
          </p:cNvPicPr>
          <p:nvPr/>
        </p:nvPicPr>
        <p:blipFill>
          <a:blip r:embed="rId2" cstate="print"/>
          <a:stretch>
            <a:fillRect/>
          </a:stretch>
        </p:blipFill>
        <p:spPr>
          <a:xfrm>
            <a:off x="6156176" y="3933056"/>
            <a:ext cx="2163316" cy="1683713"/>
          </a:xfrm>
          <a:prstGeom prst="rect">
            <a:avLst/>
          </a:prstGeom>
        </p:spPr>
      </p:pic>
      <p:pic>
        <p:nvPicPr>
          <p:cNvPr id="22" name="Image 21" descr="ryanjohnson-bullying_wide-aa47d9ec2a4995bb93bdfbe2672c451ee04ca2f0-1500x844-1-1050x591.jpg"/>
          <p:cNvPicPr>
            <a:picLocks noChangeAspect="1"/>
          </p:cNvPicPr>
          <p:nvPr/>
        </p:nvPicPr>
        <p:blipFill>
          <a:blip r:embed="rId3" cstate="print"/>
          <a:stretch>
            <a:fillRect/>
          </a:stretch>
        </p:blipFill>
        <p:spPr>
          <a:xfrm>
            <a:off x="2627784" y="1844824"/>
            <a:ext cx="2741096" cy="1542846"/>
          </a:xfrm>
          <a:prstGeom prst="rect">
            <a:avLst/>
          </a:prstGeom>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83880" cy="1051560"/>
          </a:xfrm>
        </p:spPr>
        <p:txBody>
          <a:bodyPr/>
          <a:lstStyle/>
          <a:p>
            <a:pPr algn="ctr"/>
            <a:r>
              <a:rPr lang="fr-FR" dirty="0" smtClean="0"/>
              <a:t>               Comment agir?</a:t>
            </a:r>
            <a:endParaRPr lang="fr-FR" dirty="0"/>
          </a:p>
        </p:txBody>
      </p:sp>
      <p:pic>
        <p:nvPicPr>
          <p:cNvPr id="3" name="Image 2" descr="651603-toulouse-affiche1315-college-albert-camus-harcelement-ne-vous-murez-pas-dans-le-silence-ministere-education-nationale-766x438.jpg"/>
          <p:cNvPicPr>
            <a:picLocks noChangeAspect="1"/>
          </p:cNvPicPr>
          <p:nvPr/>
        </p:nvPicPr>
        <p:blipFill>
          <a:blip r:embed="rId2" cstate="print"/>
          <a:stretch>
            <a:fillRect/>
          </a:stretch>
        </p:blipFill>
        <p:spPr>
          <a:xfrm>
            <a:off x="611560" y="692696"/>
            <a:ext cx="2353049" cy="2087491"/>
          </a:xfrm>
          <a:prstGeom prst="rect">
            <a:avLst/>
          </a:prstGeom>
        </p:spPr>
      </p:pic>
      <p:sp>
        <p:nvSpPr>
          <p:cNvPr id="5" name="ZoneTexte 4"/>
          <p:cNvSpPr txBox="1"/>
          <p:nvPr/>
        </p:nvSpPr>
        <p:spPr>
          <a:xfrm>
            <a:off x="3059832" y="1988840"/>
            <a:ext cx="4968552" cy="1015663"/>
          </a:xfrm>
          <a:prstGeom prst="rect">
            <a:avLst/>
          </a:prstGeom>
          <a:noFill/>
        </p:spPr>
        <p:txBody>
          <a:bodyPr wrap="square" rtlCol="0">
            <a:spAutoFit/>
          </a:bodyPr>
          <a:lstStyle/>
          <a:p>
            <a:pPr algn="ctr"/>
            <a:r>
              <a:rPr lang="fr-FR" sz="6000" b="1" dirty="0" smtClean="0"/>
              <a:t>PARLER!</a:t>
            </a:r>
            <a:r>
              <a:rPr lang="fr-FR" dirty="0" smtClean="0"/>
              <a:t> </a:t>
            </a:r>
            <a:endParaRPr lang="fr-FR" dirty="0"/>
          </a:p>
        </p:txBody>
      </p:sp>
      <p:sp>
        <p:nvSpPr>
          <p:cNvPr id="8" name="ZoneTexte 7"/>
          <p:cNvSpPr txBox="1"/>
          <p:nvPr/>
        </p:nvSpPr>
        <p:spPr>
          <a:xfrm>
            <a:off x="971600" y="3501008"/>
            <a:ext cx="7416824" cy="2031325"/>
          </a:xfrm>
          <a:prstGeom prst="rect">
            <a:avLst/>
          </a:prstGeom>
          <a:noFill/>
        </p:spPr>
        <p:txBody>
          <a:bodyPr wrap="square" rtlCol="0">
            <a:spAutoFit/>
          </a:bodyPr>
          <a:lstStyle/>
          <a:p>
            <a:pPr>
              <a:buFont typeface="Arial" pitchFamily="34" charset="0"/>
              <a:buChar char="•"/>
            </a:pPr>
            <a:r>
              <a:rPr lang="fr-FR" sz="1400" dirty="0" smtClean="0"/>
              <a:t> Celui qui subit doit rompre le silence et trouver un adulte à qui en parler. </a:t>
            </a:r>
          </a:p>
          <a:p>
            <a:r>
              <a:rPr lang="fr-FR" sz="1400" dirty="0" smtClean="0"/>
              <a:t>S’il ne se sent pas entendu il lui faut trouver le courage de s’adresser à un autre adulte jusqu’à ce qu’il se sente entendu et compris. </a:t>
            </a:r>
          </a:p>
          <a:p>
            <a:endParaRPr lang="fr-FR" sz="1400" dirty="0" smtClean="0"/>
          </a:p>
          <a:p>
            <a:pPr>
              <a:buFont typeface="Arial" pitchFamily="34" charset="0"/>
              <a:buChar char="•"/>
            </a:pPr>
            <a:r>
              <a:rPr lang="fr-FR" sz="1400" dirty="0"/>
              <a:t> </a:t>
            </a:r>
            <a:r>
              <a:rPr lang="fr-FR" sz="1400" dirty="0" smtClean="0"/>
              <a:t>Celui qui voit doit aussi rompre le silence et parler ou encourager la victime à parler. </a:t>
            </a:r>
          </a:p>
          <a:p>
            <a:pPr algn="ctr">
              <a:buFont typeface="Arial" pitchFamily="34" charset="0"/>
              <a:buChar char="•"/>
            </a:pPr>
            <a:endParaRPr lang="fr-FR" sz="1400" b="1" dirty="0"/>
          </a:p>
          <a:p>
            <a:pPr algn="ctr"/>
            <a:r>
              <a:rPr lang="fr-FR" sz="1400" b="1" dirty="0" smtClean="0"/>
              <a:t>LE SILENCE NE FAIT QU’ EMPIRER LA SITUATION! </a:t>
            </a:r>
          </a:p>
          <a:p>
            <a:endParaRPr lang="fr-FR" sz="1400"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83880" cy="1051560"/>
          </a:xfrm>
        </p:spPr>
        <p:txBody>
          <a:bodyPr/>
          <a:lstStyle/>
          <a:p>
            <a:pPr algn="ctr"/>
            <a:r>
              <a:rPr lang="fr-FR" dirty="0" smtClean="0"/>
              <a:t>       ET APRES? </a:t>
            </a:r>
            <a:endParaRPr lang="fr-FR" dirty="0"/>
          </a:p>
        </p:txBody>
      </p:sp>
      <p:sp>
        <p:nvSpPr>
          <p:cNvPr id="3" name="Espace réservé du contenu 2"/>
          <p:cNvSpPr>
            <a:spLocks noGrp="1"/>
          </p:cNvSpPr>
          <p:nvPr>
            <p:ph idx="1"/>
          </p:nvPr>
        </p:nvSpPr>
        <p:spPr>
          <a:xfrm>
            <a:off x="467544" y="1700808"/>
            <a:ext cx="8183880" cy="4187952"/>
          </a:xfrm>
        </p:spPr>
        <p:txBody>
          <a:bodyPr>
            <a:normAutofit fontScale="92500"/>
          </a:bodyPr>
          <a:lstStyle/>
          <a:p>
            <a:r>
              <a:rPr lang="fr-FR" sz="1800" dirty="0" smtClean="0"/>
              <a:t>Les adultes vont, AVEC le jeune, trouver des solutions et l’aider à se réparer et retrouver la place à laquelle il a DROIT dans le groupe. </a:t>
            </a:r>
          </a:p>
          <a:p>
            <a:endParaRPr lang="fr-FR" sz="1800" dirty="0" smtClean="0"/>
          </a:p>
          <a:p>
            <a:r>
              <a:rPr lang="fr-FR" sz="1800" dirty="0" smtClean="0"/>
              <a:t>Les auteurs aussi seront entendus, ils doivent comprendre la souffrance infligée et peut-être qu’eux aussi en éprouvent? </a:t>
            </a:r>
          </a:p>
          <a:p>
            <a:pPr>
              <a:buNone/>
            </a:pPr>
            <a:endParaRPr lang="fr-FR" sz="1800" dirty="0" smtClean="0"/>
          </a:p>
          <a:p>
            <a:r>
              <a:rPr lang="fr-FR" sz="1800" dirty="0" smtClean="0"/>
              <a:t>Il y aura une sanction dans le collège car le harcèlement est puni par la loi: </a:t>
            </a:r>
          </a:p>
          <a:p>
            <a:endParaRPr lang="fr-FR" sz="1800" dirty="0" smtClean="0"/>
          </a:p>
          <a:p>
            <a:pPr>
              <a:buNone/>
            </a:pPr>
            <a:endParaRPr lang="fr-FR" sz="1800" dirty="0" smtClean="0"/>
          </a:p>
          <a:p>
            <a:pPr>
              <a:buNone/>
            </a:pPr>
            <a:endParaRPr lang="fr-FR" sz="1800" dirty="0" smtClean="0"/>
          </a:p>
          <a:p>
            <a:pPr>
              <a:buNone/>
            </a:pPr>
            <a:endParaRPr lang="fr-FR" sz="1800" dirty="0" smtClean="0"/>
          </a:p>
          <a:p>
            <a:pPr>
              <a:buNone/>
            </a:pPr>
            <a:endParaRPr lang="fr-FR" sz="1800" dirty="0" smtClean="0"/>
          </a:p>
          <a:p>
            <a:r>
              <a:rPr lang="fr-FR" sz="1800" dirty="0" smtClean="0"/>
              <a:t>Les parents de la victime peuvent aussi porter plainte.</a:t>
            </a:r>
          </a:p>
          <a:p>
            <a:endParaRPr lang="fr-FR" sz="1800" dirty="0"/>
          </a:p>
        </p:txBody>
      </p:sp>
      <p:pic>
        <p:nvPicPr>
          <p:cNvPr id="4" name="Image 3" descr="86469110_3561699590511743_6805663370306387968_n.jpg"/>
          <p:cNvPicPr>
            <a:picLocks noChangeAspect="1"/>
          </p:cNvPicPr>
          <p:nvPr/>
        </p:nvPicPr>
        <p:blipFill>
          <a:blip r:embed="rId2" cstate="print"/>
          <a:stretch>
            <a:fillRect/>
          </a:stretch>
        </p:blipFill>
        <p:spPr>
          <a:xfrm>
            <a:off x="1907704" y="3933056"/>
            <a:ext cx="2592288" cy="1355636"/>
          </a:xfrm>
          <a:prstGeom prst="rect">
            <a:avLst/>
          </a:prstGeom>
        </p:spPr>
      </p:pic>
      <p:pic>
        <p:nvPicPr>
          <p:cNvPr id="5" name="Image 4" descr="harcèlement2.jpg"/>
          <p:cNvPicPr>
            <a:picLocks noChangeAspect="1"/>
          </p:cNvPicPr>
          <p:nvPr/>
        </p:nvPicPr>
        <p:blipFill>
          <a:blip r:embed="rId3" cstate="print"/>
          <a:stretch>
            <a:fillRect/>
          </a:stretch>
        </p:blipFill>
        <p:spPr>
          <a:xfrm>
            <a:off x="539552" y="476672"/>
            <a:ext cx="1296144" cy="1296144"/>
          </a:xfrm>
          <a:prstGeom prst="rect">
            <a:avLst/>
          </a:prstGeom>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183880" cy="1051560"/>
          </a:xfrm>
        </p:spPr>
        <p:txBody>
          <a:bodyPr/>
          <a:lstStyle/>
          <a:p>
            <a:pPr algn="ctr"/>
            <a:r>
              <a:rPr lang="fr-FR" dirty="0" smtClean="0"/>
              <a:t>TEMOIGNAGES</a:t>
            </a:r>
            <a:endParaRPr lang="fr-FR" dirty="0"/>
          </a:p>
        </p:txBody>
      </p:sp>
      <p:sp>
        <p:nvSpPr>
          <p:cNvPr id="4" name="Rectangle à coins arrondis 3"/>
          <p:cNvSpPr/>
          <p:nvPr/>
        </p:nvSpPr>
        <p:spPr>
          <a:xfrm>
            <a:off x="683568" y="1844824"/>
            <a:ext cx="4824536" cy="2448272"/>
          </a:xfrm>
          <a:prstGeom prst="wedgeRoundRectCallout">
            <a:avLst/>
          </a:prstGeom>
          <a:solidFill>
            <a:srgbClr val="F89F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dirty="0" smtClean="0"/>
          </a:p>
          <a:p>
            <a:pPr algn="ctr"/>
            <a:endParaRPr lang="fr-FR" sz="1100" dirty="0"/>
          </a:p>
          <a:p>
            <a:pPr algn="ctr"/>
            <a:r>
              <a:rPr lang="fr-FR" sz="1100" i="1" dirty="0" smtClean="0"/>
              <a:t>« Bien des années plus tard, les souvenirs restent gravés dans ma mémoire.</a:t>
            </a:r>
            <a:br>
              <a:rPr lang="fr-FR" sz="1100" i="1" dirty="0" smtClean="0"/>
            </a:br>
            <a:r>
              <a:rPr lang="fr-FR" sz="1100" i="1" dirty="0" smtClean="0"/>
              <a:t>Chaque matin je me levais la boule au ventre, je me sentais seule, abandonnée, j'avais l'impression que tout le monde me regardait, me jugeait. Je tombais malade régulièrement, tout cela était psychologique. Lorsque je n'étais pas en classe, je me demandais toujours ce qu'il pouvait se dire sur moi[...]</a:t>
            </a:r>
          </a:p>
          <a:p>
            <a:pPr algn="ctr"/>
            <a:r>
              <a:rPr lang="fr-FR" sz="1100" i="1" dirty="0" smtClean="0"/>
              <a:t>A tous ceux et celles qui souffrent en silence, parlez-en autour de vous ! Ne lâchez rien ! Si tout semble insurmontable, n'oubliez jamais que la détermination vous sauvera, que ce n'est qu'une mauvaise passe […]</a:t>
            </a:r>
          </a:p>
          <a:p>
            <a:pPr algn="ctr"/>
            <a:r>
              <a:rPr lang="fr-FR" sz="1100" i="1" dirty="0" smtClean="0"/>
              <a:t>Gardez espoir, dénoncez ceux qui vous harcèlent et ne laissez jamais personne vous dire que vous ne valez rien ! »</a:t>
            </a:r>
          </a:p>
          <a:p>
            <a:pPr algn="r"/>
            <a:r>
              <a:rPr lang="fr-FR" sz="1100" dirty="0" smtClean="0"/>
              <a:t>Anonyme</a:t>
            </a:r>
          </a:p>
          <a:p>
            <a:pPr algn="ctr"/>
            <a:endParaRPr lang="fr-FR" sz="1100" dirty="0" smtClean="0"/>
          </a:p>
          <a:p>
            <a:pPr algn="ctr"/>
            <a:endParaRPr lang="fr-FR" sz="1100" dirty="0"/>
          </a:p>
        </p:txBody>
      </p:sp>
      <p:sp>
        <p:nvSpPr>
          <p:cNvPr id="5" name="Rectangle à coins arrondis 4"/>
          <p:cNvSpPr/>
          <p:nvPr/>
        </p:nvSpPr>
        <p:spPr>
          <a:xfrm>
            <a:off x="6012160" y="1772816"/>
            <a:ext cx="2448272" cy="2016224"/>
          </a:xfrm>
          <a:prstGeom prst="wedgeRoundRectCallout">
            <a:avLst/>
          </a:prstGeom>
          <a:solidFill>
            <a:srgbClr val="CA69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i="1" dirty="0" smtClean="0"/>
              <a:t>« Le harcèlement est là chose la plus dure que j'ai eu à vivre. Se réveiller avec la peur au ventre et se demander ce qu'il va nous arriver est quelque chose que je conseille de vivre à personne. « </a:t>
            </a:r>
          </a:p>
          <a:p>
            <a:pPr algn="r"/>
            <a:r>
              <a:rPr lang="fr-FR" sz="1100" dirty="0" smtClean="0"/>
              <a:t>Laura</a:t>
            </a:r>
            <a:endParaRPr lang="fr-FR" sz="1100" dirty="0"/>
          </a:p>
        </p:txBody>
      </p:sp>
      <p:sp>
        <p:nvSpPr>
          <p:cNvPr id="6" name="Rectangle à coins arrondis 5"/>
          <p:cNvSpPr/>
          <p:nvPr/>
        </p:nvSpPr>
        <p:spPr>
          <a:xfrm>
            <a:off x="5580112" y="4293096"/>
            <a:ext cx="3024336" cy="1440160"/>
          </a:xfrm>
          <a:prstGeom prst="wedgeRoundRectCallout">
            <a:avLst/>
          </a:prstGeom>
          <a:solidFill>
            <a:srgbClr val="F788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i="1" dirty="0" smtClean="0"/>
              <a:t>« Il faut en parler, et si vous tombez sur des adultes qui ne vous écoutent pas, il faut aller en trouver d'autres, mais ne jamais cesser d'en parler. »</a:t>
            </a:r>
          </a:p>
          <a:p>
            <a:pPr algn="r"/>
            <a:r>
              <a:rPr lang="fr-FR" sz="1100" dirty="0" smtClean="0"/>
              <a:t>Mélanie</a:t>
            </a:r>
            <a:endParaRPr lang="fr-FR" sz="1100" dirty="0"/>
          </a:p>
        </p:txBody>
      </p:sp>
      <p:sp>
        <p:nvSpPr>
          <p:cNvPr id="7" name="Rectangle 6"/>
          <p:cNvSpPr/>
          <p:nvPr/>
        </p:nvSpPr>
        <p:spPr>
          <a:xfrm>
            <a:off x="467544" y="5013176"/>
            <a:ext cx="4464496" cy="86409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smtClean="0"/>
          </a:p>
          <a:p>
            <a:pPr algn="ctr"/>
            <a:r>
              <a:rPr lang="fr-FR" sz="1200" dirty="0" smtClean="0"/>
              <a:t>D’autres témoignages sur </a:t>
            </a:r>
          </a:p>
          <a:p>
            <a:pPr algn="ctr"/>
            <a:r>
              <a:rPr lang="fr-FR" sz="1200" dirty="0" smtClean="0">
                <a:hlinkClick r:id="rId2"/>
              </a:rPr>
              <a:t>https://temoignages.francetv.fr/harcelement-scolaire/</a:t>
            </a:r>
            <a:endParaRPr lang="fr-FR" sz="1200" dirty="0" smtClean="0"/>
          </a:p>
          <a:p>
            <a:pPr algn="ctr"/>
            <a:endParaRPr lang="fr-FR"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060848"/>
            <a:ext cx="8183880" cy="1584176"/>
          </a:xfrm>
        </p:spPr>
        <p:txBody>
          <a:bodyPr>
            <a:normAutofit/>
          </a:bodyPr>
          <a:lstStyle/>
          <a:p>
            <a:pPr algn="ctr"/>
            <a:r>
              <a:rPr lang="fr-FR" sz="8800" dirty="0" smtClean="0"/>
              <a:t>30 20</a:t>
            </a:r>
            <a:endParaRPr lang="fr-FR" sz="8800" dirty="0"/>
          </a:p>
        </p:txBody>
      </p:sp>
      <p:sp>
        <p:nvSpPr>
          <p:cNvPr id="3" name="Espace réservé du contenu 2"/>
          <p:cNvSpPr>
            <a:spLocks noGrp="1"/>
          </p:cNvSpPr>
          <p:nvPr>
            <p:ph idx="1"/>
          </p:nvPr>
        </p:nvSpPr>
        <p:spPr>
          <a:xfrm>
            <a:off x="467544" y="3212976"/>
            <a:ext cx="8183880" cy="2160240"/>
          </a:xfrm>
        </p:spPr>
        <p:txBody>
          <a:bodyPr>
            <a:normAutofit/>
          </a:bodyPr>
          <a:lstStyle/>
          <a:p>
            <a:pPr algn="ctr">
              <a:buNone/>
            </a:pPr>
            <a:endParaRPr lang="fr-FR" sz="3600" b="1" dirty="0" smtClean="0"/>
          </a:p>
          <a:p>
            <a:pPr algn="ctr">
              <a:buNone/>
            </a:pPr>
            <a:r>
              <a:rPr lang="fr-FR" sz="3600" b="1" dirty="0" smtClean="0"/>
              <a:t>Numéro vert harcèlement</a:t>
            </a:r>
            <a:endParaRPr lang="fr-FR" sz="3600" b="1" dirty="0"/>
          </a:p>
        </p:txBody>
      </p:sp>
      <p:pic>
        <p:nvPicPr>
          <p:cNvPr id="1026" name="Picture 2" descr="Fichier:Phone iOS.png — Wikipédia"/>
          <p:cNvPicPr>
            <a:picLocks noChangeAspect="1" noChangeArrowheads="1"/>
          </p:cNvPicPr>
          <p:nvPr/>
        </p:nvPicPr>
        <p:blipFill>
          <a:blip r:embed="rId2" cstate="print"/>
          <a:srcRect/>
          <a:stretch>
            <a:fillRect/>
          </a:stretch>
        </p:blipFill>
        <p:spPr bwMode="auto">
          <a:xfrm>
            <a:off x="683568" y="620688"/>
            <a:ext cx="1348409" cy="1348409"/>
          </a:xfrm>
          <a:prstGeom prst="rect">
            <a:avLst/>
          </a:prstGeom>
          <a:noFill/>
        </p:spPr>
      </p:pic>
      <p:sp>
        <p:nvSpPr>
          <p:cNvPr id="5" name="ZoneTexte 4"/>
          <p:cNvSpPr txBox="1"/>
          <p:nvPr/>
        </p:nvSpPr>
        <p:spPr>
          <a:xfrm>
            <a:off x="2051720" y="1124744"/>
            <a:ext cx="1368152" cy="369332"/>
          </a:xfrm>
          <a:prstGeom prst="rect">
            <a:avLst/>
          </a:prstGeom>
          <a:noFill/>
        </p:spPr>
        <p:txBody>
          <a:bodyPr wrap="square" rtlCol="0">
            <a:spAutoFit/>
          </a:bodyPr>
          <a:lstStyle/>
          <a:p>
            <a:r>
              <a:rPr lang="fr-FR" b="1" dirty="0" smtClean="0">
                <a:solidFill>
                  <a:srgbClr val="00B050"/>
                </a:solidFill>
              </a:rPr>
              <a:t>GRATUIT</a:t>
            </a:r>
            <a:endParaRPr lang="fr-FR" b="1" dirty="0">
              <a:solidFill>
                <a:srgbClr val="00B050"/>
              </a:solidFill>
            </a:endParaRP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20888"/>
            <a:ext cx="8183880" cy="1584176"/>
          </a:xfrm>
        </p:spPr>
        <p:txBody>
          <a:bodyPr>
            <a:normAutofit/>
          </a:bodyPr>
          <a:lstStyle/>
          <a:p>
            <a:pPr algn="ctr"/>
            <a:r>
              <a:rPr lang="fr-FR" sz="8800" dirty="0" smtClean="0"/>
              <a:t>30 18</a:t>
            </a:r>
            <a:endParaRPr lang="fr-FR" sz="8800" dirty="0"/>
          </a:p>
        </p:txBody>
      </p:sp>
      <p:sp>
        <p:nvSpPr>
          <p:cNvPr id="3" name="Espace réservé du contenu 2"/>
          <p:cNvSpPr>
            <a:spLocks noGrp="1"/>
          </p:cNvSpPr>
          <p:nvPr>
            <p:ph idx="1"/>
          </p:nvPr>
        </p:nvSpPr>
        <p:spPr>
          <a:xfrm>
            <a:off x="467544" y="3645024"/>
            <a:ext cx="8183880" cy="2160240"/>
          </a:xfrm>
        </p:spPr>
        <p:txBody>
          <a:bodyPr>
            <a:normAutofit/>
          </a:bodyPr>
          <a:lstStyle/>
          <a:p>
            <a:pPr algn="ctr">
              <a:buNone/>
            </a:pPr>
            <a:endParaRPr lang="fr-FR" sz="3600" b="1" dirty="0" smtClean="0"/>
          </a:p>
          <a:p>
            <a:pPr algn="ctr">
              <a:buNone/>
            </a:pPr>
            <a:r>
              <a:rPr lang="fr-FR" sz="3600" b="1" dirty="0" smtClean="0"/>
              <a:t>Numéro vert CYBER harcèlement</a:t>
            </a:r>
            <a:endParaRPr lang="fr-FR" sz="3600" b="1" dirty="0"/>
          </a:p>
        </p:txBody>
      </p:sp>
      <p:pic>
        <p:nvPicPr>
          <p:cNvPr id="1026" name="Picture 2" descr="Fichier:Phone iOS.png — Wikipédia"/>
          <p:cNvPicPr>
            <a:picLocks noChangeAspect="1" noChangeArrowheads="1"/>
          </p:cNvPicPr>
          <p:nvPr/>
        </p:nvPicPr>
        <p:blipFill>
          <a:blip r:embed="rId2" cstate="print"/>
          <a:srcRect/>
          <a:stretch>
            <a:fillRect/>
          </a:stretch>
        </p:blipFill>
        <p:spPr bwMode="auto">
          <a:xfrm>
            <a:off x="683568" y="620688"/>
            <a:ext cx="1348409" cy="1348409"/>
          </a:xfrm>
          <a:prstGeom prst="rect">
            <a:avLst/>
          </a:prstGeom>
          <a:noFill/>
        </p:spPr>
      </p:pic>
      <p:sp>
        <p:nvSpPr>
          <p:cNvPr id="5" name="ZoneTexte 4"/>
          <p:cNvSpPr txBox="1"/>
          <p:nvPr/>
        </p:nvSpPr>
        <p:spPr>
          <a:xfrm>
            <a:off x="2051720" y="1124744"/>
            <a:ext cx="1368152" cy="369332"/>
          </a:xfrm>
          <a:prstGeom prst="rect">
            <a:avLst/>
          </a:prstGeom>
          <a:noFill/>
        </p:spPr>
        <p:txBody>
          <a:bodyPr wrap="square" rtlCol="0">
            <a:spAutoFit/>
          </a:bodyPr>
          <a:lstStyle/>
          <a:p>
            <a:r>
              <a:rPr lang="fr-FR" b="1" dirty="0" smtClean="0">
                <a:solidFill>
                  <a:srgbClr val="00B050"/>
                </a:solidFill>
              </a:rPr>
              <a:t>GRATUIT</a:t>
            </a:r>
            <a:endParaRPr lang="fr-FR" b="1" dirty="0">
              <a:solidFill>
                <a:srgbClr val="00B050"/>
              </a:solidFill>
            </a:endParaRPr>
          </a:p>
        </p:txBody>
      </p:sp>
      <p:pic>
        <p:nvPicPr>
          <p:cNvPr id="6" name="Image 5" descr="1340512-cyber-harcelement-tous-exposes.jpg"/>
          <p:cNvPicPr>
            <a:picLocks noChangeAspect="1"/>
          </p:cNvPicPr>
          <p:nvPr/>
        </p:nvPicPr>
        <p:blipFill>
          <a:blip r:embed="rId3" cstate="print"/>
          <a:stretch>
            <a:fillRect/>
          </a:stretch>
        </p:blipFill>
        <p:spPr>
          <a:xfrm>
            <a:off x="6516216" y="548680"/>
            <a:ext cx="1844824" cy="1844824"/>
          </a:xfrm>
          <a:prstGeom prst="rect">
            <a:avLst/>
          </a:prstGeom>
        </p:spPr>
      </p:pic>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183880" cy="1051560"/>
          </a:xfrm>
        </p:spPr>
        <p:txBody>
          <a:bodyPr>
            <a:normAutofit fontScale="90000"/>
          </a:bodyPr>
          <a:lstStyle/>
          <a:p>
            <a:pPr algn="ctr"/>
            <a:r>
              <a:rPr lang="fr-FR" dirty="0" smtClean="0"/>
              <a:t>            RESSOURCES </a:t>
            </a:r>
            <a:br>
              <a:rPr lang="fr-FR" dirty="0" smtClean="0"/>
            </a:br>
            <a:r>
              <a:rPr lang="fr-FR" dirty="0" smtClean="0"/>
              <a:t>            INTERNET</a:t>
            </a:r>
            <a:endParaRPr lang="fr-FR" dirty="0"/>
          </a:p>
        </p:txBody>
      </p:sp>
      <p:pic>
        <p:nvPicPr>
          <p:cNvPr id="4" name="Espace réservé du contenu 3" descr="internet-1.jpg"/>
          <p:cNvPicPr>
            <a:picLocks noGrp="1" noChangeAspect="1"/>
          </p:cNvPicPr>
          <p:nvPr>
            <p:ph idx="1"/>
          </p:nvPr>
        </p:nvPicPr>
        <p:blipFill>
          <a:blip r:embed="rId2" cstate="print"/>
          <a:stretch>
            <a:fillRect/>
          </a:stretch>
        </p:blipFill>
        <p:spPr>
          <a:xfrm rot="20969993">
            <a:off x="861683" y="757924"/>
            <a:ext cx="2474459" cy="1391884"/>
          </a:xfrm>
        </p:spPr>
      </p:pic>
      <p:sp>
        <p:nvSpPr>
          <p:cNvPr id="5" name="ZoneTexte 4"/>
          <p:cNvSpPr txBox="1"/>
          <p:nvPr/>
        </p:nvSpPr>
        <p:spPr>
          <a:xfrm>
            <a:off x="1907704" y="3068960"/>
            <a:ext cx="4392488" cy="646331"/>
          </a:xfrm>
          <a:prstGeom prst="rect">
            <a:avLst/>
          </a:prstGeom>
          <a:noFill/>
        </p:spPr>
        <p:txBody>
          <a:bodyPr wrap="square" rtlCol="0">
            <a:spAutoFit/>
          </a:bodyPr>
          <a:lstStyle/>
          <a:p>
            <a:r>
              <a:rPr lang="fr-FR" dirty="0" smtClean="0">
                <a:hlinkClick r:id="rId3"/>
              </a:rPr>
              <a:t>https://www.saferinternet.fr/</a:t>
            </a:r>
            <a:endParaRPr lang="fr-FR" dirty="0" smtClean="0"/>
          </a:p>
          <a:p>
            <a:endParaRPr lang="fr-FR" dirty="0"/>
          </a:p>
        </p:txBody>
      </p:sp>
      <p:sp>
        <p:nvSpPr>
          <p:cNvPr id="6" name="ZoneTexte 5"/>
          <p:cNvSpPr txBox="1"/>
          <p:nvPr/>
        </p:nvSpPr>
        <p:spPr>
          <a:xfrm>
            <a:off x="1907704" y="4149080"/>
            <a:ext cx="5400600" cy="646331"/>
          </a:xfrm>
          <a:prstGeom prst="rect">
            <a:avLst/>
          </a:prstGeom>
          <a:noFill/>
        </p:spPr>
        <p:txBody>
          <a:bodyPr wrap="square" rtlCol="0">
            <a:spAutoFit/>
          </a:bodyPr>
          <a:lstStyle/>
          <a:p>
            <a:r>
              <a:rPr lang="fr-FR" dirty="0" smtClean="0">
                <a:hlinkClick r:id="rId4"/>
              </a:rPr>
              <a:t>https://www.internetsanscrainte.fr/</a:t>
            </a:r>
            <a:endParaRPr lang="fr-FR" dirty="0" smtClean="0"/>
          </a:p>
          <a:p>
            <a:endParaRPr lang="fr-FR"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183880" cy="1051560"/>
          </a:xfrm>
        </p:spPr>
        <p:txBody>
          <a:bodyPr/>
          <a:lstStyle/>
          <a:p>
            <a:pPr algn="ctr"/>
            <a:r>
              <a:rPr lang="fr-FR" dirty="0" smtClean="0"/>
              <a:t>LIVRES POUR AIDER</a:t>
            </a:r>
            <a:endParaRPr lang="fr-FR" dirty="0"/>
          </a:p>
        </p:txBody>
      </p:sp>
      <p:sp>
        <p:nvSpPr>
          <p:cNvPr id="3" name="Espace réservé du contenu 2"/>
          <p:cNvSpPr>
            <a:spLocks noGrp="1"/>
          </p:cNvSpPr>
          <p:nvPr>
            <p:ph idx="1"/>
          </p:nvPr>
        </p:nvSpPr>
        <p:spPr>
          <a:xfrm>
            <a:off x="467544" y="1772816"/>
            <a:ext cx="8183880" cy="4187952"/>
          </a:xfrm>
        </p:spPr>
        <p:txBody>
          <a:bodyPr/>
          <a:lstStyle/>
          <a:p>
            <a:r>
              <a:rPr lang="fr-FR" dirty="0" smtClean="0"/>
              <a:t>Plusieurs livres disponibles au CDI </a:t>
            </a:r>
          </a:p>
          <a:p>
            <a:pPr>
              <a:buNone/>
            </a:pPr>
            <a:endParaRPr lang="fr-FR" dirty="0" smtClean="0"/>
          </a:p>
          <a:p>
            <a:r>
              <a:rPr lang="fr-FR" dirty="0" smtClean="0"/>
              <a:t>Celui-ci disponible au CDI mais aussi en étude et au bureau de la CPE </a:t>
            </a:r>
            <a:endParaRPr lang="fr-FR" dirty="0"/>
          </a:p>
        </p:txBody>
      </p:sp>
      <p:pic>
        <p:nvPicPr>
          <p:cNvPr id="4" name="Image 3" descr="harcèlement1.jpg"/>
          <p:cNvPicPr>
            <a:picLocks noChangeAspect="1"/>
          </p:cNvPicPr>
          <p:nvPr/>
        </p:nvPicPr>
        <p:blipFill>
          <a:blip r:embed="rId2" cstate="print"/>
          <a:stretch>
            <a:fillRect/>
          </a:stretch>
        </p:blipFill>
        <p:spPr>
          <a:xfrm>
            <a:off x="6444208" y="3356992"/>
            <a:ext cx="1604963" cy="2381250"/>
          </a:xfrm>
          <a:prstGeom prst="rect">
            <a:avLst/>
          </a:prstGeom>
        </p:spPr>
      </p:pic>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TotalTime>
  <Words>261</Words>
  <Application>Microsoft Office PowerPoint</Application>
  <PresentationFormat>Affichage à l'écran (4:3)</PresentationFormat>
  <Paragraphs>58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Aspect</vt:lpstr>
      <vt:lpstr>STOP AU HARCELEMENT</vt:lpstr>
      <vt:lpstr>C’est quoi le  harcèlement? </vt:lpstr>
      <vt:lpstr>               Comment agir?</vt:lpstr>
      <vt:lpstr>       ET APRES? </vt:lpstr>
      <vt:lpstr>TEMOIGNAGES</vt:lpstr>
      <vt:lpstr>30 20</vt:lpstr>
      <vt:lpstr>30 18</vt:lpstr>
      <vt:lpstr>            RESSOURCES              INTERNET</vt:lpstr>
      <vt:lpstr>LIVRES POUR AIDER</vt:lpstr>
      <vt:lpstr>Diapositive 10</vt:lpstr>
    </vt:vector>
  </TitlesOfParts>
  <Company>HP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STOP AU HARCELEMENT</dc:title>
  <dc:creator>anne.brugniaux</dc:creator>
  <cp:lastModifiedBy>stephane.goudet</cp:lastModifiedBy>
  <cp:revision>23</cp:revision>
  <dcterms:created xsi:type="dcterms:W3CDTF">2021-10-08T08:09:11Z</dcterms:created>
  <dcterms:modified xsi:type="dcterms:W3CDTF">2022-11-17T14:15:44Z</dcterms:modified>
</cp:coreProperties>
</file>