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72" r:id="rId5"/>
    <p:sldId id="271" r:id="rId6"/>
    <p:sldId id="273" r:id="rId7"/>
    <p:sldId id="258" r:id="rId8"/>
    <p:sldId id="260" r:id="rId9"/>
    <p:sldId id="263" r:id="rId10"/>
    <p:sldId id="269" r:id="rId11"/>
    <p:sldId id="264" r:id="rId12"/>
    <p:sldId id="266" r:id="rId13"/>
    <p:sldId id="278" r:id="rId14"/>
    <p:sldId id="276" r:id="rId15"/>
    <p:sldId id="277" r:id="rId16"/>
    <p:sldId id="281" r:id="rId1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7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2" y="-7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Connecteur droit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cteur droit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e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28" name="Titr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fr-FR" smtClean="0"/>
              <a:t>Cliquez pour modifier le style du titre</a:t>
            </a:r>
            <a:endParaRPr lang="en-US"/>
          </a:p>
        </p:txBody>
      </p:sp>
      <p:sp>
        <p:nvSpPr>
          <p:cNvPr id="7" name="Espace réservé de la date 14"/>
          <p:cNvSpPr>
            <a:spLocks noGrp="1"/>
          </p:cNvSpPr>
          <p:nvPr>
            <p:ph type="dt" sz="half" idx="10"/>
          </p:nvPr>
        </p:nvSpPr>
        <p:spPr/>
        <p:txBody>
          <a:bodyPr/>
          <a:lstStyle>
            <a:lvl1pPr>
              <a:defRPr/>
            </a:lvl1pPr>
          </a:lstStyle>
          <a:p>
            <a:pPr>
              <a:defRPr/>
            </a:pPr>
            <a:fld id="{A9AE4964-B870-4E77-AC29-1775C9BDEFA4}" type="datetimeFigureOut">
              <a:rPr lang="fr-FR"/>
              <a:pPr>
                <a:defRPr/>
              </a:pPr>
              <a:t>24/03/2014</a:t>
            </a:fld>
            <a:endParaRPr lang="fr-FR"/>
          </a:p>
        </p:txBody>
      </p:sp>
      <p:sp>
        <p:nvSpPr>
          <p:cNvPr id="8" name="Espace réservé du numéro de diapositive 15"/>
          <p:cNvSpPr>
            <a:spLocks noGrp="1"/>
          </p:cNvSpPr>
          <p:nvPr>
            <p:ph type="sldNum" sz="quarter" idx="11"/>
          </p:nvPr>
        </p:nvSpPr>
        <p:spPr/>
        <p:txBody>
          <a:bodyPr/>
          <a:lstStyle>
            <a:lvl1pPr>
              <a:defRPr/>
            </a:lvl1pPr>
          </a:lstStyle>
          <a:p>
            <a:pPr>
              <a:defRPr/>
            </a:pPr>
            <a:fld id="{88F37761-A088-419C-83BD-6F325F3F9FA7}" type="slidenum">
              <a:rPr lang="fr-FR"/>
              <a:pPr>
                <a:defRPr/>
              </a:pPr>
              <a:t>‹N°›</a:t>
            </a:fld>
            <a:endParaRPr lang="fr-FR"/>
          </a:p>
        </p:txBody>
      </p:sp>
      <p:sp>
        <p:nvSpPr>
          <p:cNvPr id="10" name="Espace réservé du pied de page 16"/>
          <p:cNvSpPr>
            <a:spLocks noGrp="1"/>
          </p:cNvSpPr>
          <p:nvPr>
            <p:ph type="ftr" sz="quarter" idx="12"/>
          </p:nvPr>
        </p:nvSpPr>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31A36C6F-E466-4362-BA01-9CA507D07D54}" type="datetimeFigureOut">
              <a:rPr lang="fr-FR"/>
              <a:pPr>
                <a:defRPr/>
              </a:pPr>
              <a:t>24/03/2014</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77BD713D-C6F6-4ED0-8A36-C05C8ADA628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8BC7B6CF-DB48-4688-892D-C3BC3D615B20}" type="datetimeFigureOut">
              <a:rPr lang="fr-FR"/>
              <a:pPr>
                <a:defRPr/>
              </a:pPr>
              <a:t>24/03/2014</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42CE65F8-0A6D-4F8D-8C03-282F7056DA8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Titre 16"/>
          <p:cNvSpPr>
            <a:spLocks noGrp="1"/>
          </p:cNvSpPr>
          <p:nvPr>
            <p:ph type="title"/>
          </p:nvPr>
        </p:nvSpPr>
        <p:spPr/>
        <p:txBody>
          <a:bodyPr rtlCol="0"/>
          <a:lstStyle/>
          <a:p>
            <a:r>
              <a:rPr lang="fr-FR" smtClean="0"/>
              <a:t>Cliquez pour modifier le style du titre</a:t>
            </a:r>
            <a:endParaRPr lang="en-US"/>
          </a:p>
        </p:txBody>
      </p:sp>
      <p:sp>
        <p:nvSpPr>
          <p:cNvPr id="4" name="Espace réservé de la date 23"/>
          <p:cNvSpPr>
            <a:spLocks noGrp="1"/>
          </p:cNvSpPr>
          <p:nvPr>
            <p:ph type="dt" sz="half" idx="10"/>
          </p:nvPr>
        </p:nvSpPr>
        <p:spPr/>
        <p:txBody>
          <a:bodyPr/>
          <a:lstStyle>
            <a:lvl1pPr>
              <a:defRPr/>
            </a:lvl1pPr>
          </a:lstStyle>
          <a:p>
            <a:pPr>
              <a:defRPr/>
            </a:pPr>
            <a:fld id="{1930EAC5-CDCE-499F-93BD-E275A76CAAF0}" type="datetimeFigureOut">
              <a:rPr lang="fr-FR"/>
              <a:pPr>
                <a:defRPr/>
              </a:pPr>
              <a:t>24/03/2014</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C5E73A80-D791-403F-95B8-456A87AF222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cxnSp>
        <p:nvCxnSpPr>
          <p:cNvPr id="4" name="Connecteur droit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E084A64-F1B9-4DEB-B6E7-204B10504F40}" type="datetimeFigureOut">
              <a:rPr lang="fr-FR"/>
              <a:pPr>
                <a:defRPr/>
              </a:pPr>
              <a:t>24/03/2014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E20AD12-7DD7-4FEF-ADBC-678A101370EB}"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11" name="Espace réservé du contenu 10"/>
          <p:cNvSpPr>
            <a:spLocks noGrp="1"/>
          </p:cNvSpPr>
          <p:nvPr>
            <p:ph sz="half" idx="1"/>
          </p:nvPr>
        </p:nvSpPr>
        <p:spPr>
          <a:xfrm>
            <a:off x="457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F5B509B1-60E0-4ED2-9B18-0234F01D65D5}" type="datetimeFigureOut">
              <a:rPr lang="fr-FR"/>
              <a:pPr>
                <a:defRPr/>
              </a:pPr>
              <a:t>24/03/2014</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C6D3546C-6F9B-46E7-BB2D-7FA0190B1D8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Connecteur droit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cteur droit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4" name="Espace réservé du contenu 33"/>
          <p:cNvSpPr>
            <a:spLocks noGrp="1"/>
          </p:cNvSpPr>
          <p:nvPr>
            <p:ph sz="quarter" idx="4"/>
          </p:nvPr>
        </p:nvSpPr>
        <p:spPr>
          <a:xfrm>
            <a:off x="4649788" y="2201896"/>
            <a:ext cx="4038600" cy="391363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1"/>
          <p:cNvSpPr>
            <a:spLocks noGrp="1"/>
          </p:cNvSpPr>
          <p:nvPr>
            <p:ph type="title"/>
          </p:nvPr>
        </p:nvSpPr>
        <p:spPr>
          <a:xfrm>
            <a:off x="457200" y="155448"/>
            <a:ext cx="8229600" cy="1143000"/>
          </a:xfrm>
        </p:spPr>
        <p:txBody>
          <a:bodyPr/>
          <a:lstStyle>
            <a:lvl1pPr>
              <a:defRPr/>
            </a:lvl1pPr>
          </a:lstStyle>
          <a:p>
            <a:r>
              <a:rPr lang="fr-FR" smtClean="0"/>
              <a:t>Cliquez pour modifier le style du titre</a:t>
            </a:r>
            <a:endParaRPr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9" name="Espace réservé du numéro de diapositive 8"/>
          <p:cNvSpPr>
            <a:spLocks noGrp="1"/>
          </p:cNvSpPr>
          <p:nvPr>
            <p:ph type="sldNum" sz="quarter" idx="10"/>
          </p:nvPr>
        </p:nvSpPr>
        <p:spPr/>
        <p:txBody>
          <a:bodyPr/>
          <a:lstStyle>
            <a:lvl1pPr>
              <a:defRPr/>
            </a:lvl1pPr>
          </a:lstStyle>
          <a:p>
            <a:pPr>
              <a:defRPr/>
            </a:pPr>
            <a:fld id="{9301F4E3-8C86-4051-8268-373003B95BFD}" type="slidenum">
              <a:rPr lang="fr-FR"/>
              <a:pPr>
                <a:defRPr/>
              </a:pPr>
              <a:t>‹N°›</a:t>
            </a:fld>
            <a:endParaRPr lang="fr-FR"/>
          </a:p>
        </p:txBody>
      </p:sp>
      <p:sp>
        <p:nvSpPr>
          <p:cNvPr id="10" name="Espace réservé du pied de page 7"/>
          <p:cNvSpPr>
            <a:spLocks noGrp="1"/>
          </p:cNvSpPr>
          <p:nvPr>
            <p:ph type="ftr" sz="quarter" idx="11"/>
          </p:nvPr>
        </p:nvSpPr>
        <p:spPr/>
        <p:txBody>
          <a:bodyPr/>
          <a:lstStyle>
            <a:lvl1pPr>
              <a:defRPr/>
            </a:lvl1pPr>
          </a:lstStyle>
          <a:p>
            <a:pPr>
              <a:defRPr/>
            </a:pPr>
            <a:endParaRPr lang="fr-FR"/>
          </a:p>
        </p:txBody>
      </p:sp>
      <p:sp>
        <p:nvSpPr>
          <p:cNvPr id="11" name="Espace réservé de la date 6"/>
          <p:cNvSpPr>
            <a:spLocks noGrp="1"/>
          </p:cNvSpPr>
          <p:nvPr>
            <p:ph type="dt" sz="half" idx="12"/>
          </p:nvPr>
        </p:nvSpPr>
        <p:spPr/>
        <p:txBody>
          <a:bodyPr/>
          <a:lstStyle>
            <a:lvl1pPr>
              <a:defRPr/>
            </a:lvl1pPr>
          </a:lstStyle>
          <a:p>
            <a:pPr>
              <a:defRPr/>
            </a:pPr>
            <a:fld id="{765B0DA0-FCAF-4241-A9DA-543F3A8016A3}" type="datetimeFigureOut">
              <a:rPr lang="fr-FR"/>
              <a:pPr>
                <a:defRPr/>
              </a:pPr>
              <a:t>24/03/2014</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5D7A1750-42AC-4B76-95CA-F92DDBB94341}" type="datetimeFigureOut">
              <a:rPr lang="fr-FR"/>
              <a:pPr>
                <a:defRPr/>
              </a:pPr>
              <a:t>24/03/2014</a:t>
            </a:fld>
            <a:endParaRPr lang="fr-FR"/>
          </a:p>
        </p:txBody>
      </p:sp>
      <p:sp>
        <p:nvSpPr>
          <p:cNvPr id="4" name="Espace réservé du pied de page 9"/>
          <p:cNvSpPr>
            <a:spLocks noGrp="1"/>
          </p:cNvSpPr>
          <p:nvPr>
            <p:ph type="ftr" sz="quarter" idx="11"/>
          </p:nvPr>
        </p:nvSpPr>
        <p:spPr/>
        <p:txBody>
          <a:bodyPr/>
          <a:lstStyle>
            <a:lvl1pPr>
              <a:defRPr/>
            </a:lvl1pPr>
          </a:lstStyle>
          <a:p>
            <a:pPr>
              <a:defRPr/>
            </a:pPr>
            <a:endParaRPr lang="fr-FR"/>
          </a:p>
        </p:txBody>
      </p:sp>
      <p:sp>
        <p:nvSpPr>
          <p:cNvPr id="5" name="Espace réservé du numéro de diapositive 21"/>
          <p:cNvSpPr>
            <a:spLocks noGrp="1"/>
          </p:cNvSpPr>
          <p:nvPr>
            <p:ph type="sldNum" sz="quarter" idx="12"/>
          </p:nvPr>
        </p:nvSpPr>
        <p:spPr/>
        <p:txBody>
          <a:bodyPr/>
          <a:lstStyle>
            <a:lvl1pPr>
              <a:defRPr/>
            </a:lvl1pPr>
          </a:lstStyle>
          <a:p>
            <a:pPr>
              <a:defRPr/>
            </a:pPr>
            <a:fld id="{F13A88E5-0FF0-4DE2-9BA5-341E5C0CBDF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23"/>
          <p:cNvSpPr>
            <a:spLocks noGrp="1"/>
          </p:cNvSpPr>
          <p:nvPr>
            <p:ph type="dt" sz="half" idx="10"/>
          </p:nvPr>
        </p:nvSpPr>
        <p:spPr/>
        <p:txBody>
          <a:bodyPr/>
          <a:lstStyle>
            <a:lvl1pPr>
              <a:defRPr/>
            </a:lvl1pPr>
          </a:lstStyle>
          <a:p>
            <a:pPr>
              <a:defRPr/>
            </a:pPr>
            <a:fld id="{C5615CC4-57ED-4E36-A8A2-D591907E91F8}" type="datetimeFigureOut">
              <a:rPr lang="fr-FR"/>
              <a:pPr>
                <a:defRPr/>
              </a:pPr>
              <a:t>24/03/2014</a:t>
            </a:fld>
            <a:endParaRPr lang="fr-FR"/>
          </a:p>
        </p:txBody>
      </p:sp>
      <p:sp>
        <p:nvSpPr>
          <p:cNvPr id="3" name="Espace réservé du pied de page 9"/>
          <p:cNvSpPr>
            <a:spLocks noGrp="1"/>
          </p:cNvSpPr>
          <p:nvPr>
            <p:ph type="ftr" sz="quarter" idx="11"/>
          </p:nvPr>
        </p:nvSpPr>
        <p:spPr/>
        <p:txBody>
          <a:bodyPr/>
          <a:lstStyle>
            <a:lvl1pPr>
              <a:defRPr/>
            </a:lvl1pPr>
          </a:lstStyle>
          <a:p>
            <a:pPr>
              <a:defRPr/>
            </a:pPr>
            <a:endParaRPr lang="fr-FR"/>
          </a:p>
        </p:txBody>
      </p:sp>
      <p:sp>
        <p:nvSpPr>
          <p:cNvPr id="4" name="Espace réservé du numéro de diapositive 21"/>
          <p:cNvSpPr>
            <a:spLocks noGrp="1"/>
          </p:cNvSpPr>
          <p:nvPr>
            <p:ph type="sldNum" sz="quarter" idx="12"/>
          </p:nvPr>
        </p:nvSpPr>
        <p:spPr/>
        <p:txBody>
          <a:bodyPr/>
          <a:lstStyle>
            <a:lvl1pPr>
              <a:defRPr/>
            </a:lvl1pPr>
          </a:lstStyle>
          <a:p>
            <a:pPr>
              <a:defRPr/>
            </a:pPr>
            <a:fld id="{6EAB8DA8-735E-4D6F-B36B-C08FE98E7593}"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Espace réservé du texte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5" name="Espace réservé de la date 7"/>
          <p:cNvSpPr>
            <a:spLocks noGrp="1"/>
          </p:cNvSpPr>
          <p:nvPr>
            <p:ph type="dt" sz="half" idx="10"/>
          </p:nvPr>
        </p:nvSpPr>
        <p:spPr/>
        <p:txBody>
          <a:bodyPr/>
          <a:lstStyle>
            <a:lvl1pPr>
              <a:defRPr/>
            </a:lvl1pPr>
          </a:lstStyle>
          <a:p>
            <a:pPr>
              <a:defRPr/>
            </a:pPr>
            <a:fld id="{FB3AC567-A270-43A3-B648-D18E8D299AE9}" type="datetimeFigureOut">
              <a:rPr lang="fr-FR"/>
              <a:pPr>
                <a:defRPr/>
              </a:pPr>
              <a:t>24/03/2014</a:t>
            </a:fld>
            <a:endParaRPr lang="fr-FR"/>
          </a:p>
        </p:txBody>
      </p:sp>
      <p:sp>
        <p:nvSpPr>
          <p:cNvPr id="6" name="Espace réservé du numéro de diapositive 8"/>
          <p:cNvSpPr>
            <a:spLocks noGrp="1"/>
          </p:cNvSpPr>
          <p:nvPr>
            <p:ph type="sldNum" sz="quarter" idx="11"/>
          </p:nvPr>
        </p:nvSpPr>
        <p:spPr/>
        <p:txBody>
          <a:bodyPr/>
          <a:lstStyle>
            <a:lvl1pPr>
              <a:defRPr/>
            </a:lvl1pPr>
          </a:lstStyle>
          <a:p>
            <a:pPr>
              <a:defRPr/>
            </a:pPr>
            <a:fld id="{C01CCAA5-0CA2-4116-96F1-97D1628393B3}" type="slidenum">
              <a:rPr lang="fr-FR"/>
              <a:pPr>
                <a:defRPr/>
              </a:pPr>
              <a:t>‹N°›</a:t>
            </a:fld>
            <a:endParaRPr lang="fr-FR"/>
          </a:p>
        </p:txBody>
      </p:sp>
      <p:sp>
        <p:nvSpPr>
          <p:cNvPr id="7" name="Espace réservé du pied de page 9"/>
          <p:cNvSpPr>
            <a:spLocks noGrp="1"/>
          </p:cNvSpPr>
          <p:nvPr>
            <p:ph type="ftr" sz="quarter" idx="12"/>
          </p:nvPr>
        </p:nvSpPr>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fr-FR" noProof="0" smtClean="0"/>
              <a:t>Cliquez sur l'icône pour ajouter une image</a:t>
            </a:r>
            <a:endParaRPr lang="en-US" noProof="0"/>
          </a:p>
        </p:txBody>
      </p:sp>
      <p:sp>
        <p:nvSpPr>
          <p:cNvPr id="4" name="Espace réservé du texte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7"/>
          <p:cNvSpPr>
            <a:spLocks noGrp="1"/>
          </p:cNvSpPr>
          <p:nvPr>
            <p:ph type="dt" sz="half" idx="10"/>
          </p:nvPr>
        </p:nvSpPr>
        <p:spPr/>
        <p:txBody>
          <a:bodyPr/>
          <a:lstStyle>
            <a:lvl1pPr>
              <a:defRPr/>
            </a:lvl1pPr>
          </a:lstStyle>
          <a:p>
            <a:pPr>
              <a:defRPr/>
            </a:pPr>
            <a:fld id="{0E10740C-07EF-414C-8FC7-D4331B9FB624}" type="datetimeFigureOut">
              <a:rPr lang="fr-FR"/>
              <a:pPr>
                <a:defRPr/>
              </a:pPr>
              <a:t>24/03/2014</a:t>
            </a:fld>
            <a:endParaRPr lang="fr-FR"/>
          </a:p>
        </p:txBody>
      </p:sp>
      <p:sp>
        <p:nvSpPr>
          <p:cNvPr id="6" name="Espace réservé du numéro de diapositive 8"/>
          <p:cNvSpPr>
            <a:spLocks noGrp="1"/>
          </p:cNvSpPr>
          <p:nvPr>
            <p:ph type="sldNum" sz="quarter" idx="11"/>
          </p:nvPr>
        </p:nvSpPr>
        <p:spPr/>
        <p:txBody>
          <a:bodyPr/>
          <a:lstStyle>
            <a:lvl1pPr>
              <a:defRPr/>
            </a:lvl1pPr>
          </a:lstStyle>
          <a:p>
            <a:pPr>
              <a:defRPr/>
            </a:pPr>
            <a:fld id="{93246B2D-043E-4E7F-98A9-DEE9E87284B0}" type="slidenum">
              <a:rPr lang="fr-FR"/>
              <a:pPr>
                <a:defRPr/>
              </a:pPr>
              <a:t>‹N°›</a:t>
            </a:fld>
            <a:endParaRPr lang="fr-FR"/>
          </a:p>
        </p:txBody>
      </p:sp>
      <p:sp>
        <p:nvSpPr>
          <p:cNvPr id="7" name="Espace réservé du pied de page 9"/>
          <p:cNvSpPr>
            <a:spLocks noGrp="1"/>
          </p:cNvSpPr>
          <p:nvPr>
            <p:ph type="ftr" sz="quarter" idx="12"/>
          </p:nvPr>
        </p:nvSpPr>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Espace réservé du texte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4" name="Espace réservé de la date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C2D7CB51-A626-4D32-BB1F-583BC68B6143}" type="datetimeFigureOut">
              <a:rPr lang="fr-FR"/>
              <a:pPr>
                <a:defRPr/>
              </a:pPr>
              <a:t>24/03/2014</a:t>
            </a:fld>
            <a:endParaRPr lang="fr-FR"/>
          </a:p>
        </p:txBody>
      </p:sp>
      <p:sp>
        <p:nvSpPr>
          <p:cNvPr id="10" name="Espace réservé du pied de page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fr-FR"/>
          </a:p>
        </p:txBody>
      </p:sp>
      <p:sp>
        <p:nvSpPr>
          <p:cNvPr id="22" name="Espace réservé du numéro de diapositive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BA8E2464-68EE-48F6-A1CA-1E62554E15C4}" type="slidenum">
              <a:rPr lang="fr-FR"/>
              <a:pPr>
                <a:defRPr/>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fr-FR" smtClean="0"/>
              <a:t>Cliquez pour modifier le style du titre</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68313" y="6021388"/>
            <a:ext cx="8305800" cy="422275"/>
          </a:xfrm>
        </p:spPr>
        <p:txBody>
          <a:bodyPr/>
          <a:lstStyle/>
          <a:p>
            <a:pPr algn="r" fontAlgn="auto">
              <a:spcAft>
                <a:spcPts val="0"/>
              </a:spcAft>
              <a:buFont typeface="Wingdings 2"/>
              <a:buNone/>
              <a:defRPr/>
            </a:pPr>
            <a:r>
              <a:rPr lang="fr-FR" dirty="0" smtClean="0"/>
              <a:t>  </a:t>
            </a:r>
            <a:r>
              <a:rPr lang="fr-FR" dirty="0" smtClean="0">
                <a:solidFill>
                  <a:schemeClr val="bg1">
                    <a:lumMod val="95000"/>
                    <a:lumOff val="5000"/>
                  </a:schemeClr>
                </a:solidFill>
              </a:rPr>
              <a:t>J. </a:t>
            </a:r>
            <a:r>
              <a:rPr lang="fr-FR" dirty="0" err="1" smtClean="0">
                <a:solidFill>
                  <a:schemeClr val="bg1">
                    <a:lumMod val="95000"/>
                    <a:lumOff val="5000"/>
                  </a:schemeClr>
                </a:solidFill>
              </a:rPr>
              <a:t>Vaudelin</a:t>
            </a:r>
            <a:endParaRPr lang="fr-FR" dirty="0">
              <a:solidFill>
                <a:schemeClr val="bg1">
                  <a:lumMod val="95000"/>
                  <a:lumOff val="5000"/>
                </a:schemeClr>
              </a:solidFill>
            </a:endParaRPr>
          </a:p>
        </p:txBody>
      </p:sp>
      <p:sp>
        <p:nvSpPr>
          <p:cNvPr id="2" name="Titre 1"/>
          <p:cNvSpPr>
            <a:spLocks noGrp="1"/>
          </p:cNvSpPr>
          <p:nvPr>
            <p:ph type="ctrTitle"/>
          </p:nvPr>
        </p:nvSpPr>
        <p:spPr>
          <a:xfrm>
            <a:off x="467544" y="332656"/>
            <a:ext cx="8305800" cy="2736304"/>
          </a:xfrm>
        </p:spPr>
        <p:txBody>
          <a:bodyPr/>
          <a:lstStyle/>
          <a:p>
            <a:pPr fontAlgn="auto">
              <a:spcAft>
                <a:spcPts val="0"/>
              </a:spcAft>
              <a:defRPr/>
            </a:pPr>
            <a:r>
              <a:rPr lang="fr-FR" sz="8600" b="1" u="sng" smtClean="0">
                <a:solidFill>
                  <a:srgbClr val="DB1795"/>
                </a:solidFill>
              </a:rPr>
              <a:t>Le  harcèlement à l’école</a:t>
            </a:r>
            <a:endParaRPr lang="fr-FR" sz="8600" b="1" u="sng">
              <a:solidFill>
                <a:srgbClr val="DB1795"/>
              </a:solidFill>
            </a:endParaRPr>
          </a:p>
        </p:txBody>
      </p:sp>
      <p:pic>
        <p:nvPicPr>
          <p:cNvPr id="13315" name="Image 3" descr="TOM &amp; JERRY GUIDE 3.jpg"/>
          <p:cNvPicPr>
            <a:picLocks noChangeAspect="1"/>
          </p:cNvPicPr>
          <p:nvPr/>
        </p:nvPicPr>
        <p:blipFill>
          <a:blip r:embed="rId2" cstate="print"/>
          <a:srcRect/>
          <a:stretch>
            <a:fillRect/>
          </a:stretch>
        </p:blipFill>
        <p:spPr bwMode="auto">
          <a:xfrm>
            <a:off x="971600" y="3284984"/>
            <a:ext cx="6249958" cy="3296791"/>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274320" indent="-274320" fontAlgn="auto">
              <a:spcAft>
                <a:spcPts val="0"/>
              </a:spcAft>
              <a:buFont typeface="Wingdings 2"/>
              <a:buChar char=""/>
              <a:defRPr/>
            </a:pPr>
            <a:r>
              <a:rPr lang="fr-FR" dirty="0" smtClean="0"/>
              <a:t>Absentéisme et décrochage scolaire (chute des résultats scolaires).</a:t>
            </a:r>
          </a:p>
          <a:p>
            <a:pPr marL="274320" indent="-274320" fontAlgn="auto">
              <a:spcAft>
                <a:spcPts val="0"/>
              </a:spcAft>
              <a:buFont typeface="Wingdings 2"/>
              <a:buChar char=""/>
              <a:defRPr/>
            </a:pPr>
            <a:r>
              <a:rPr lang="fr-FR" dirty="0" smtClean="0"/>
              <a:t>Indisponibilité psychique (isolement, manque de confiance en soi…)</a:t>
            </a:r>
          </a:p>
          <a:p>
            <a:pPr marL="274320" indent="-274320" fontAlgn="auto">
              <a:spcAft>
                <a:spcPts val="0"/>
              </a:spcAft>
              <a:buFont typeface="Wingdings 2"/>
              <a:buChar char=""/>
              <a:defRPr/>
            </a:pPr>
            <a:r>
              <a:rPr lang="fr-FR" dirty="0" smtClean="0"/>
              <a:t>Troubles du métabolisme et du comportement (vomissements, évanouissements, maux de tête, insomnie…)</a:t>
            </a:r>
          </a:p>
          <a:p>
            <a:pPr marL="274320" indent="-274320" fontAlgn="auto">
              <a:spcAft>
                <a:spcPts val="0"/>
              </a:spcAft>
              <a:buFont typeface="Wingdings 2"/>
              <a:buChar char=""/>
              <a:defRPr/>
            </a:pPr>
            <a:r>
              <a:rPr lang="fr-FR" dirty="0" smtClean="0"/>
              <a:t>Isolement relationnel</a:t>
            </a:r>
          </a:p>
          <a:p>
            <a:pPr marL="274320" indent="-274320" fontAlgn="auto">
              <a:spcAft>
                <a:spcPts val="0"/>
              </a:spcAft>
              <a:buFont typeface="Wingdings 2"/>
              <a:buChar char=""/>
              <a:defRPr/>
            </a:pPr>
            <a:r>
              <a:rPr lang="fr-FR" dirty="0" smtClean="0"/>
              <a:t>Troubles </a:t>
            </a:r>
            <a:r>
              <a:rPr lang="fr-FR" dirty="0" err="1" smtClean="0"/>
              <a:t>anxio</a:t>
            </a:r>
            <a:r>
              <a:rPr lang="fr-FR" dirty="0" smtClean="0"/>
              <a:t>-dépressifs</a:t>
            </a:r>
          </a:p>
          <a:p>
            <a:pPr marL="274320" indent="-274320" fontAlgn="auto">
              <a:spcAft>
                <a:spcPts val="0"/>
              </a:spcAft>
              <a:buFont typeface="Wingdings 2"/>
              <a:buChar char=""/>
              <a:defRPr/>
            </a:pPr>
            <a:r>
              <a:rPr lang="fr-FR" dirty="0" smtClean="0"/>
              <a:t>Comportement suicidaire</a:t>
            </a:r>
          </a:p>
          <a:p>
            <a:pPr marL="274320" indent="-274320" fontAlgn="auto">
              <a:spcAft>
                <a:spcPts val="0"/>
              </a:spcAft>
              <a:buFont typeface="Wingdings 2"/>
              <a:buChar char=""/>
              <a:defRPr/>
            </a:pPr>
            <a:r>
              <a:rPr lang="fr-FR" dirty="0" smtClean="0"/>
              <a:t>Comportements violents</a:t>
            </a:r>
          </a:p>
          <a:p>
            <a:pPr marL="274320" indent="-274320" fontAlgn="auto">
              <a:spcAft>
                <a:spcPts val="0"/>
              </a:spcAft>
              <a:buFont typeface="Wingdings 2"/>
              <a:buNone/>
              <a:defRPr/>
            </a:pPr>
            <a:endParaRPr lang="fr-FR" dirty="0"/>
          </a:p>
        </p:txBody>
      </p:sp>
      <p:sp>
        <p:nvSpPr>
          <p:cNvPr id="3" name="Titre 2"/>
          <p:cNvSpPr>
            <a:spLocks noGrp="1"/>
          </p:cNvSpPr>
          <p:nvPr>
            <p:ph type="title"/>
          </p:nvPr>
        </p:nvSpPr>
        <p:spPr/>
        <p:txBody>
          <a:bodyPr>
            <a:normAutofit fontScale="90000"/>
          </a:bodyPr>
          <a:lstStyle/>
          <a:p>
            <a:pPr fontAlgn="auto">
              <a:spcAft>
                <a:spcPts val="0"/>
              </a:spcAft>
              <a:defRPr/>
            </a:pPr>
            <a:r>
              <a:rPr lang="fr-FR" smtClean="0">
                <a:solidFill>
                  <a:srgbClr val="DB1795"/>
                </a:solidFill>
              </a:rPr>
              <a:t>Harcèlement et cyber harcèlement: les conséquences</a:t>
            </a:r>
            <a:endParaRPr lang="fr-FR">
              <a:solidFill>
                <a:srgbClr val="DB1795"/>
              </a:solidFill>
            </a:endParaRPr>
          </a:p>
        </p:txBody>
      </p:sp>
      <p:pic>
        <p:nvPicPr>
          <p:cNvPr id="22531" name="Image 3" descr="ado-triste.jpg"/>
          <p:cNvPicPr>
            <a:picLocks noChangeAspect="1"/>
          </p:cNvPicPr>
          <p:nvPr/>
        </p:nvPicPr>
        <p:blipFill>
          <a:blip r:embed="rId2" cstate="print"/>
          <a:srcRect/>
          <a:stretch>
            <a:fillRect/>
          </a:stretch>
        </p:blipFill>
        <p:spPr bwMode="auto">
          <a:xfrm>
            <a:off x="4572000" y="4005263"/>
            <a:ext cx="4027488" cy="19685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005064"/>
          </a:xfrm>
        </p:spPr>
        <p:txBody>
          <a:bodyPr/>
          <a:lstStyle/>
          <a:p>
            <a:pPr fontAlgn="auto">
              <a:spcAft>
                <a:spcPts val="0"/>
              </a:spcAft>
              <a:defRPr/>
            </a:pPr>
            <a:r>
              <a:rPr lang="fr-FR" sz="8000" b="1" i="1" smtClean="0">
                <a:solidFill>
                  <a:srgbClr val="DB1795"/>
                </a:solidFill>
              </a:rPr>
              <a:t>Que faire pour ne pas avoir de problèmes?</a:t>
            </a:r>
            <a:endParaRPr lang="fr-FR" sz="8000" b="1" i="1">
              <a:solidFill>
                <a:srgbClr val="DB1795"/>
              </a:solidFill>
            </a:endParaRPr>
          </a:p>
        </p:txBody>
      </p:sp>
      <p:pic>
        <p:nvPicPr>
          <p:cNvPr id="23554" name="Image 2" descr="france-enfants-prison.jpg"/>
          <p:cNvPicPr>
            <a:picLocks noChangeAspect="1"/>
          </p:cNvPicPr>
          <p:nvPr/>
        </p:nvPicPr>
        <p:blipFill>
          <a:blip r:embed="rId2" cstate="print"/>
          <a:srcRect/>
          <a:stretch>
            <a:fillRect/>
          </a:stretch>
        </p:blipFill>
        <p:spPr bwMode="auto">
          <a:xfrm>
            <a:off x="3563938" y="3789363"/>
            <a:ext cx="5580062" cy="271938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1"/>
          <p:cNvSpPr>
            <a:spLocks noGrp="1"/>
          </p:cNvSpPr>
          <p:nvPr>
            <p:ph idx="1"/>
          </p:nvPr>
        </p:nvSpPr>
        <p:spPr>
          <a:xfrm>
            <a:off x="457200" y="5516563"/>
            <a:ext cx="8229600" cy="1152525"/>
          </a:xfrm>
        </p:spPr>
        <p:txBody>
          <a:bodyPr/>
          <a:lstStyle/>
          <a:p>
            <a:pPr lvl="2">
              <a:buFont typeface="Wingdings 2" pitchFamily="18" charset="2"/>
              <a:buNone/>
            </a:pPr>
            <a:endParaRPr lang="fr-FR" smtClean="0"/>
          </a:p>
          <a:p>
            <a:pPr lvl="2">
              <a:buFont typeface="Wingdings 2" pitchFamily="18" charset="2"/>
              <a:buNone/>
            </a:pPr>
            <a:endParaRPr lang="fr-FR" smtClean="0"/>
          </a:p>
        </p:txBody>
      </p:sp>
      <p:sp>
        <p:nvSpPr>
          <p:cNvPr id="3" name="Titre 2"/>
          <p:cNvSpPr>
            <a:spLocks noGrp="1"/>
          </p:cNvSpPr>
          <p:nvPr>
            <p:ph type="title"/>
          </p:nvPr>
        </p:nvSpPr>
        <p:spPr>
          <a:xfrm>
            <a:off x="467544" y="764704"/>
            <a:ext cx="8229600" cy="5328592"/>
          </a:xfrm>
        </p:spPr>
        <p:txBody>
          <a:bodyPr>
            <a:noAutofit/>
          </a:bodyPr>
          <a:lstStyle/>
          <a:p>
            <a:pPr fontAlgn="auto">
              <a:spcAft>
                <a:spcPts val="0"/>
              </a:spcAft>
              <a:defRPr/>
            </a:pPr>
            <a:r>
              <a:rPr lang="fr-FR" sz="5400" b="1" dirty="0" smtClean="0">
                <a:latin typeface="Comic Sans MS" pitchFamily="66" charset="0"/>
                <a:cs typeface="Aharoni" pitchFamily="2" charset="-79"/>
              </a:rPr>
              <a:t>Pour éviter de voir sa </a:t>
            </a:r>
            <a:r>
              <a:rPr lang="fr-FR" sz="5400" b="1" dirty="0" smtClean="0">
                <a:solidFill>
                  <a:srgbClr val="DB1795"/>
                </a:solidFill>
                <a:latin typeface="Comic Sans MS" pitchFamily="66" charset="0"/>
                <a:cs typeface="Aharoni" pitchFamily="2" charset="-79"/>
              </a:rPr>
              <a:t>responsabilité civile ou pénale</a:t>
            </a:r>
            <a:r>
              <a:rPr lang="fr-FR" sz="5400" b="1" dirty="0" smtClean="0">
                <a:latin typeface="Comic Sans MS" pitchFamily="66" charset="0"/>
                <a:cs typeface="Aharoni" pitchFamily="2" charset="-79"/>
              </a:rPr>
              <a:t> engagée lorsque l’on utilise les nouveaux modes de communications, voici quelques conseils.</a:t>
            </a:r>
            <a:endParaRPr lang="fr-FR" sz="5400" b="1" dirty="0">
              <a:latin typeface="Comic Sans MS" pitchFamily="66" charset="0"/>
              <a:cs typeface="Aharoni" pitchFamily="2" charset="-79"/>
            </a:endParaRPr>
          </a:p>
        </p:txBody>
      </p:sp>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2" descr="photographe.JPG"/>
          <p:cNvPicPr>
            <a:picLocks noChangeAspect="1"/>
          </p:cNvPicPr>
          <p:nvPr/>
        </p:nvPicPr>
        <p:blipFill>
          <a:blip r:embed="rId2" cstate="print"/>
          <a:srcRect/>
          <a:stretch>
            <a:fillRect/>
          </a:stretch>
        </p:blipFill>
        <p:spPr bwMode="auto">
          <a:xfrm>
            <a:off x="7092950" y="4149725"/>
            <a:ext cx="1331913" cy="1331913"/>
          </a:xfrm>
          <a:prstGeom prst="rect">
            <a:avLst/>
          </a:prstGeom>
          <a:noFill/>
          <a:ln w="9525">
            <a:noFill/>
            <a:miter lim="800000"/>
            <a:headEnd/>
            <a:tailEnd/>
          </a:ln>
        </p:spPr>
      </p:pic>
      <p:sp>
        <p:nvSpPr>
          <p:cNvPr id="2" name="Titre 1"/>
          <p:cNvSpPr>
            <a:spLocks noGrp="1"/>
          </p:cNvSpPr>
          <p:nvPr>
            <p:ph type="title"/>
          </p:nvPr>
        </p:nvSpPr>
        <p:spPr>
          <a:xfrm>
            <a:off x="539552" y="332656"/>
            <a:ext cx="8229600" cy="6264696"/>
          </a:xfrm>
        </p:spPr>
        <p:txBody>
          <a:bodyPr/>
          <a:lstStyle/>
          <a:p>
            <a:pPr fontAlgn="auto">
              <a:spcAft>
                <a:spcPts val="0"/>
              </a:spcAft>
              <a:defRPr/>
            </a:pPr>
            <a:r>
              <a:rPr lang="fr-FR" sz="2700" b="1" u="sng" dirty="0" smtClean="0">
                <a:solidFill>
                  <a:schemeClr val="bg1">
                    <a:lumMod val="95000"/>
                    <a:lumOff val="5000"/>
                  </a:schemeClr>
                </a:solidFill>
                <a:latin typeface="Bradley Hand ITC" pitchFamily="66" charset="0"/>
              </a:rPr>
              <a:t>Respecter la vie privée:</a:t>
            </a:r>
            <a:r>
              <a:rPr lang="fr-FR" sz="2700" b="1" u="sng" dirty="0" smtClean="0">
                <a:latin typeface="Bradley Hand ITC" pitchFamily="66" charset="0"/>
              </a:rPr>
              <a:t/>
            </a:r>
            <a:br>
              <a:rPr lang="fr-FR" sz="2700" b="1" u="sng" dirty="0" smtClean="0">
                <a:latin typeface="Bradley Hand ITC" pitchFamily="66" charset="0"/>
              </a:rPr>
            </a:br>
            <a:r>
              <a:rPr lang="fr-FR" sz="2700" dirty="0" smtClean="0"/>
              <a:t>	Les limites à la liberté d’expression se font dans le respect du tiers. Il est impératif de respecter la vie privée des autres pour pouvoir prétendre au respect de son espace personnel.</a:t>
            </a:r>
            <a:r>
              <a:rPr lang="fr-FR" sz="4400" dirty="0" smtClean="0"/>
              <a:t/>
            </a:r>
            <a:br>
              <a:rPr lang="fr-FR" sz="4400" dirty="0" smtClean="0"/>
            </a:br>
            <a:r>
              <a:rPr lang="fr-FR" sz="2700" dirty="0" smtClean="0"/>
              <a:t/>
            </a:r>
            <a:br>
              <a:rPr lang="fr-FR" sz="2700" dirty="0" smtClean="0"/>
            </a:br>
            <a:r>
              <a:rPr lang="fr-FR" sz="2700" b="1" u="sng" dirty="0" smtClean="0">
                <a:solidFill>
                  <a:schemeClr val="bg1">
                    <a:lumMod val="95000"/>
                    <a:lumOff val="5000"/>
                  </a:schemeClr>
                </a:solidFill>
                <a:latin typeface="Bradley Hand ITC" pitchFamily="66" charset="0"/>
              </a:rPr>
              <a:t>Réfléchir avant de publier:</a:t>
            </a:r>
            <a:r>
              <a:rPr lang="fr-FR" sz="2700" b="1" u="sng" dirty="0" smtClean="0">
                <a:latin typeface="Bradley Hand ITC" pitchFamily="66" charset="0"/>
              </a:rPr>
              <a:t/>
            </a:r>
            <a:br>
              <a:rPr lang="fr-FR" sz="2700" b="1" u="sng" dirty="0" smtClean="0">
                <a:latin typeface="Bradley Hand ITC" pitchFamily="66" charset="0"/>
              </a:rPr>
            </a:br>
            <a:r>
              <a:rPr lang="fr-FR" sz="2700" dirty="0" smtClean="0"/>
              <a:t>	</a:t>
            </a:r>
            <a:r>
              <a:rPr lang="fr-FR" sz="2700" i="1" dirty="0" smtClean="0"/>
              <a:t>Ce</a:t>
            </a:r>
            <a:r>
              <a:rPr lang="fr-FR" sz="2700" dirty="0" smtClean="0"/>
              <a:t> n’est pas parce que l’on écrit en ligne ou via un mobile, que l’on peut insulter ou menacer impunément quelqu’un.</a:t>
            </a:r>
            <a:r>
              <a:rPr lang="fr-FR" sz="4400" dirty="0" smtClean="0"/>
              <a:t/>
            </a:r>
            <a:br>
              <a:rPr lang="fr-FR" sz="4400" dirty="0" smtClean="0"/>
            </a:br>
            <a:r>
              <a:rPr lang="fr-FR" sz="2700" dirty="0" smtClean="0"/>
              <a:t/>
            </a:r>
            <a:br>
              <a:rPr lang="fr-FR" sz="2700" dirty="0" smtClean="0"/>
            </a:br>
            <a:r>
              <a:rPr lang="fr-FR" sz="2700" b="1" u="sng" dirty="0" smtClean="0">
                <a:solidFill>
                  <a:schemeClr val="bg1">
                    <a:lumMod val="95000"/>
                    <a:lumOff val="5000"/>
                  </a:schemeClr>
                </a:solidFill>
                <a:latin typeface="Bradley Hand ITC" pitchFamily="66" charset="0"/>
              </a:rPr>
              <a:t>Respecter le droit à l’image:</a:t>
            </a:r>
            <a:br>
              <a:rPr lang="fr-FR" sz="2700" b="1" u="sng" dirty="0" smtClean="0">
                <a:solidFill>
                  <a:schemeClr val="bg1">
                    <a:lumMod val="95000"/>
                    <a:lumOff val="5000"/>
                  </a:schemeClr>
                </a:solidFill>
                <a:latin typeface="Bradley Hand ITC" pitchFamily="66" charset="0"/>
              </a:rPr>
            </a:br>
            <a:r>
              <a:rPr lang="fr-FR" sz="2700" dirty="0" smtClean="0"/>
              <a:t>	Le droit à l’image permet à tout individu de faire retirer des photos le représentant, pour lesquelles il n’aurait pas donné d’autorisation de diffusion.</a:t>
            </a:r>
          </a:p>
        </p:txBody>
      </p:sp>
      <p:pic>
        <p:nvPicPr>
          <p:cNvPr id="26627" name="Image 3" descr="respect vie prive.jpg"/>
          <p:cNvPicPr>
            <a:picLocks noChangeAspect="1"/>
          </p:cNvPicPr>
          <p:nvPr/>
        </p:nvPicPr>
        <p:blipFill>
          <a:blip r:embed="rId3" cstate="print"/>
          <a:srcRect/>
          <a:stretch>
            <a:fillRect/>
          </a:stretch>
        </p:blipFill>
        <p:spPr bwMode="auto">
          <a:xfrm>
            <a:off x="7380288" y="1989138"/>
            <a:ext cx="1357312" cy="1325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404392"/>
          </a:xfrm>
        </p:spPr>
        <p:txBody>
          <a:bodyPr>
            <a:noAutofit/>
          </a:bodyPr>
          <a:lstStyle/>
          <a:p>
            <a:pPr fontAlgn="auto">
              <a:spcAft>
                <a:spcPts val="0"/>
              </a:spcAft>
              <a:defRPr/>
            </a:pPr>
            <a:r>
              <a:rPr lang="fr-FR" sz="4400" b="1" smtClean="0">
                <a:solidFill>
                  <a:srgbClr val="DB1795"/>
                </a:solidFill>
              </a:rPr>
              <a:t>Comment se protéger sur les réseaux sociaux?</a:t>
            </a:r>
            <a:endParaRPr lang="fr-FR" sz="4400" b="1">
              <a:solidFill>
                <a:srgbClr val="DB1795"/>
              </a:solidFill>
            </a:endParaRPr>
          </a:p>
        </p:txBody>
      </p:sp>
      <p:pic>
        <p:nvPicPr>
          <p:cNvPr id="24578" name="Image 2" descr="harcelement internet.jpg"/>
          <p:cNvPicPr>
            <a:picLocks noChangeAspect="1"/>
          </p:cNvPicPr>
          <p:nvPr/>
        </p:nvPicPr>
        <p:blipFill>
          <a:blip r:embed="rId2" cstate="print"/>
          <a:srcRect/>
          <a:stretch>
            <a:fillRect/>
          </a:stretch>
        </p:blipFill>
        <p:spPr bwMode="auto">
          <a:xfrm>
            <a:off x="179388" y="1628775"/>
            <a:ext cx="8820150" cy="4259263"/>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8720"/>
            <a:ext cx="8229600" cy="3600400"/>
          </a:xfrm>
        </p:spPr>
        <p:txBody>
          <a:bodyPr>
            <a:noAutofit/>
          </a:bodyPr>
          <a:lstStyle/>
          <a:p>
            <a:pPr fontAlgn="auto">
              <a:spcAft>
                <a:spcPts val="0"/>
              </a:spcAft>
              <a:defRPr/>
            </a:pPr>
            <a:r>
              <a:rPr lang="fr-FR" sz="6600" b="1" i="1" smtClean="0">
                <a:solidFill>
                  <a:srgbClr val="DB1795"/>
                </a:solidFill>
              </a:rPr>
              <a:t>Quelques conseils si vous êtes victime ou témoin</a:t>
            </a:r>
            <a:endParaRPr lang="fr-FR" sz="6600" b="1" i="1">
              <a:solidFill>
                <a:srgbClr val="DB1795"/>
              </a:solidFill>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l58-langevin.ac-dijon.fr/IMG/jpg/CONSEILS_CONTRE_LE_HARCELEMENT-2.jpg"/>
          <p:cNvPicPr>
            <a:picLocks noChangeAspect="1" noChangeArrowheads="1"/>
          </p:cNvPicPr>
          <p:nvPr/>
        </p:nvPicPr>
        <p:blipFill>
          <a:blip r:embed="rId2" cstate="print"/>
          <a:srcRect/>
          <a:stretch>
            <a:fillRect/>
          </a:stretch>
        </p:blipFill>
        <p:spPr bwMode="auto">
          <a:xfrm>
            <a:off x="1" y="476671"/>
            <a:ext cx="9144000" cy="60245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fontAlgn="auto">
              <a:spcAft>
                <a:spcPts val="0"/>
              </a:spcAft>
              <a:defRPr/>
            </a:pPr>
            <a:r>
              <a:rPr lang="fr-FR" b="1" smtClean="0">
                <a:solidFill>
                  <a:srgbClr val="DB1795"/>
                </a:solidFill>
              </a:rPr>
              <a:t>SOMMAIRE</a:t>
            </a:r>
            <a:endParaRPr lang="fr-FR" b="1">
              <a:solidFill>
                <a:srgbClr val="DB1795"/>
              </a:solidFill>
            </a:endParaRPr>
          </a:p>
        </p:txBody>
      </p:sp>
      <p:sp>
        <p:nvSpPr>
          <p:cNvPr id="14338" name="Espace réservé du contenu 1"/>
          <p:cNvSpPr>
            <a:spLocks noGrp="1"/>
          </p:cNvSpPr>
          <p:nvPr>
            <p:ph sz="half" idx="1"/>
          </p:nvPr>
        </p:nvSpPr>
        <p:spPr>
          <a:xfrm>
            <a:off x="457200" y="1524000"/>
            <a:ext cx="4059238" cy="4572000"/>
          </a:xfrm>
        </p:spPr>
        <p:txBody>
          <a:bodyPr/>
          <a:lstStyle/>
          <a:p>
            <a:r>
              <a:rPr lang="fr-FR" dirty="0" smtClean="0"/>
              <a:t>Qu’est ce que le harcèlement?</a:t>
            </a:r>
          </a:p>
          <a:p>
            <a:r>
              <a:rPr lang="fr-FR" dirty="0" smtClean="0"/>
              <a:t>Les différentes formes de harcèlement.</a:t>
            </a:r>
          </a:p>
          <a:p>
            <a:r>
              <a:rPr lang="fr-FR" dirty="0" smtClean="0"/>
              <a:t>Les différents outils utilisés pour le cyber harcèlement.</a:t>
            </a:r>
          </a:p>
          <a:p>
            <a:r>
              <a:rPr lang="fr-FR" dirty="0" smtClean="0"/>
              <a:t>Que faire pour ne pas avoir de problèmes?</a:t>
            </a:r>
          </a:p>
          <a:p>
            <a:endParaRPr lang="fr-FR" dirty="0" smtClean="0"/>
          </a:p>
        </p:txBody>
      </p:sp>
      <p:pic>
        <p:nvPicPr>
          <p:cNvPr id="14339" name="Espace réservé du contenu 6" descr="HARCELEMENT9.png"/>
          <p:cNvPicPr>
            <a:picLocks noGrp="1" noChangeAspect="1"/>
          </p:cNvPicPr>
          <p:nvPr>
            <p:ph sz="half" idx="2"/>
          </p:nvPr>
        </p:nvPicPr>
        <p:blipFill>
          <a:blip r:embed="rId2" cstate="print"/>
          <a:srcRect/>
          <a:stretch>
            <a:fillRect/>
          </a:stretch>
        </p:blipFill>
        <p:spPr>
          <a:xfrm>
            <a:off x="4497375" y="620688"/>
            <a:ext cx="4646626" cy="5257006"/>
          </a:xfr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044352"/>
          </a:xfrm>
        </p:spPr>
        <p:txBody>
          <a:bodyPr>
            <a:normAutofit fontScale="90000"/>
          </a:bodyPr>
          <a:lstStyle/>
          <a:p>
            <a:pPr fontAlgn="auto">
              <a:spcAft>
                <a:spcPts val="0"/>
              </a:spcAft>
              <a:defRPr/>
            </a:pPr>
            <a:r>
              <a:rPr lang="fr-FR" sz="4800" b="1" u="sng" smtClean="0">
                <a:solidFill>
                  <a:srgbClr val="DB1795"/>
                </a:solidFill>
              </a:rPr>
              <a:t>Qu’est-ce que le harcèlement?</a:t>
            </a:r>
            <a:endParaRPr lang="fr-FR" sz="4800" b="1" u="sng">
              <a:solidFill>
                <a:srgbClr val="DB1795"/>
              </a:solidFill>
            </a:endParaRPr>
          </a:p>
        </p:txBody>
      </p:sp>
      <p:sp>
        <p:nvSpPr>
          <p:cNvPr id="15362" name="Espace réservé du contenu 2"/>
          <p:cNvSpPr>
            <a:spLocks noGrp="1"/>
          </p:cNvSpPr>
          <p:nvPr>
            <p:ph sz="half" idx="1"/>
          </p:nvPr>
        </p:nvSpPr>
        <p:spPr>
          <a:xfrm>
            <a:off x="457200" y="1524000"/>
            <a:ext cx="7499350" cy="4572000"/>
          </a:xfrm>
        </p:spPr>
        <p:txBody>
          <a:bodyPr/>
          <a:lstStyle/>
          <a:p>
            <a:pPr>
              <a:buFont typeface="Wingdings 2" pitchFamily="18" charset="2"/>
              <a:buNone/>
            </a:pPr>
            <a:r>
              <a:rPr lang="fr-FR" sz="2200" smtClean="0"/>
              <a:t>	</a:t>
            </a:r>
            <a:r>
              <a:rPr lang="fr-FR" sz="2800" smtClean="0"/>
              <a:t>Le harcèlement se définit comme </a:t>
            </a:r>
            <a:r>
              <a:rPr lang="fr-FR" sz="2800" b="1" smtClean="0"/>
              <a:t>une violence répétée</a:t>
            </a:r>
            <a:r>
              <a:rPr lang="fr-FR" sz="2800" smtClean="0"/>
              <a:t> qui peut être verbale, physique ou psychologique. Lorsqu’un enfant est insulté, menacé, battu, bousculé ou reçoit des messages injurieux à répétition, on parle donc de harcèlement.</a:t>
            </a:r>
          </a:p>
        </p:txBody>
      </p:sp>
      <p:pic>
        <p:nvPicPr>
          <p:cNvPr id="15363" name="Espace réservé du contenu 7" descr="Logo-agir-contre-le-harcelement-a-l-a-ecole_CMJN.png"/>
          <p:cNvPicPr>
            <a:picLocks noGrp="1" noChangeAspect="1"/>
          </p:cNvPicPr>
          <p:nvPr>
            <p:ph sz="half" idx="2"/>
          </p:nvPr>
        </p:nvPicPr>
        <p:blipFill>
          <a:blip r:embed="rId2" cstate="print"/>
          <a:srcRect/>
          <a:stretch>
            <a:fillRect/>
          </a:stretch>
        </p:blipFill>
        <p:spPr>
          <a:xfrm>
            <a:off x="1116013" y="4076700"/>
            <a:ext cx="7056437" cy="2019300"/>
          </a:xfrm>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4608512" cy="4680520"/>
          </a:xfrm>
        </p:spPr>
        <p:txBody>
          <a:bodyPr/>
          <a:lstStyle/>
          <a:p>
            <a:pPr algn="ctr" fontAlgn="auto">
              <a:spcAft>
                <a:spcPts val="0"/>
              </a:spcAft>
              <a:defRPr/>
            </a:pPr>
            <a:r>
              <a:rPr lang="fr-FR" sz="6000" b="1" i="1" smtClean="0">
                <a:solidFill>
                  <a:srgbClr val="DB1795"/>
                </a:solidFill>
              </a:rPr>
              <a:t>Les différentes formes de harcèlement</a:t>
            </a:r>
            <a:endParaRPr lang="fr-FR" sz="6000" b="1" i="1">
              <a:solidFill>
                <a:srgbClr val="DB1795"/>
              </a:solidFill>
            </a:endParaRPr>
          </a:p>
        </p:txBody>
      </p:sp>
      <p:pic>
        <p:nvPicPr>
          <p:cNvPr id="16386" name="Image 3" descr="prendre par le cou.jpg"/>
          <p:cNvPicPr>
            <a:picLocks noChangeAspect="1"/>
          </p:cNvPicPr>
          <p:nvPr/>
        </p:nvPicPr>
        <p:blipFill>
          <a:blip r:embed="rId2" cstate="print"/>
          <a:srcRect/>
          <a:stretch>
            <a:fillRect/>
          </a:stretch>
        </p:blipFill>
        <p:spPr bwMode="auto">
          <a:xfrm>
            <a:off x="5148263" y="908050"/>
            <a:ext cx="3803650" cy="331311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756320"/>
          </a:xfrm>
        </p:spPr>
        <p:txBody>
          <a:bodyPr/>
          <a:lstStyle/>
          <a:p>
            <a:pPr fontAlgn="auto">
              <a:spcAft>
                <a:spcPts val="0"/>
              </a:spcAft>
              <a:defRPr/>
            </a:pPr>
            <a:r>
              <a:rPr lang="fr-FR" u="sng" smtClean="0">
                <a:solidFill>
                  <a:srgbClr val="DB1795"/>
                </a:solidFill>
              </a:rPr>
              <a:t>Harcèlement physique</a:t>
            </a:r>
            <a:endParaRPr lang="fr-FR" u="sng">
              <a:solidFill>
                <a:srgbClr val="DB1795"/>
              </a:solidFill>
            </a:endParaRPr>
          </a:p>
        </p:txBody>
      </p:sp>
      <p:sp>
        <p:nvSpPr>
          <p:cNvPr id="17410" name="Espace réservé du contenu 2"/>
          <p:cNvSpPr>
            <a:spLocks noGrp="1"/>
          </p:cNvSpPr>
          <p:nvPr>
            <p:ph sz="half" idx="1"/>
          </p:nvPr>
        </p:nvSpPr>
        <p:spPr>
          <a:xfrm>
            <a:off x="684213" y="908050"/>
            <a:ext cx="4059237" cy="4572000"/>
          </a:xfrm>
        </p:spPr>
        <p:txBody>
          <a:bodyPr/>
          <a:lstStyle/>
          <a:p>
            <a:pPr>
              <a:buClr>
                <a:srgbClr val="DB1795"/>
              </a:buClr>
              <a:buFont typeface="Wingdings" pitchFamily="2" charset="2"/>
              <a:buChar char="ð"/>
            </a:pPr>
            <a:r>
              <a:rPr lang="fr-FR" sz="2000" smtClean="0"/>
              <a:t>Cette forme de violence se traduit par:</a:t>
            </a:r>
          </a:p>
          <a:p>
            <a:pPr>
              <a:buClr>
                <a:srgbClr val="DB1795"/>
              </a:buClr>
              <a:buFont typeface="Wingdings" pitchFamily="2" charset="2"/>
              <a:buNone/>
            </a:pPr>
            <a:endParaRPr lang="fr-FR" sz="2000" smtClean="0"/>
          </a:p>
          <a:p>
            <a:pPr lvl="1">
              <a:buClr>
                <a:srgbClr val="FFFF47"/>
              </a:buClr>
              <a:buFont typeface="Wingdings" pitchFamily="2" charset="2"/>
              <a:buChar char="Ø"/>
            </a:pPr>
            <a:r>
              <a:rPr lang="fr-FR" sz="2000" smtClean="0"/>
              <a:t>Des coups, pincements, tirage de cheveux….</a:t>
            </a:r>
          </a:p>
          <a:p>
            <a:pPr lvl="1">
              <a:buClr>
                <a:srgbClr val="FFFF47"/>
              </a:buClr>
              <a:buFont typeface="Wingdings" pitchFamily="2" charset="2"/>
              <a:buChar char="Ø"/>
            </a:pPr>
            <a:r>
              <a:rPr lang="fr-FR" sz="2000" smtClean="0"/>
              <a:t>Des bousculades, jets d’objets</a:t>
            </a:r>
          </a:p>
          <a:p>
            <a:pPr lvl="1">
              <a:buClr>
                <a:srgbClr val="FFFF47"/>
              </a:buClr>
              <a:buFont typeface="Wingdings" pitchFamily="2" charset="2"/>
              <a:buChar char="Ø"/>
            </a:pPr>
            <a:r>
              <a:rPr lang="fr-FR" sz="2000" smtClean="0"/>
              <a:t>Des bagarres organisées</a:t>
            </a:r>
          </a:p>
          <a:p>
            <a:pPr lvl="1">
              <a:buClr>
                <a:srgbClr val="FFFF47"/>
              </a:buClr>
              <a:buFont typeface="Wingdings" pitchFamily="2" charset="2"/>
              <a:buChar char="Ø"/>
            </a:pPr>
            <a:r>
              <a:rPr lang="fr-FR" sz="2000" smtClean="0"/>
              <a:t>Des vols et du racket</a:t>
            </a:r>
          </a:p>
          <a:p>
            <a:pPr lvl="1">
              <a:buClr>
                <a:srgbClr val="FFFF47"/>
              </a:buClr>
              <a:buFont typeface="Wingdings" pitchFamily="2" charset="2"/>
              <a:buChar char="Ø"/>
            </a:pPr>
            <a:r>
              <a:rPr lang="fr-FR" sz="2000" smtClean="0"/>
              <a:t>Des dégradations de matériel ou de vêtements</a:t>
            </a:r>
          </a:p>
          <a:p>
            <a:pPr lvl="1">
              <a:buClr>
                <a:srgbClr val="FFFF47"/>
              </a:buClr>
              <a:buFont typeface="Wingdings" pitchFamily="2" charset="2"/>
              <a:buChar char="Ø"/>
            </a:pPr>
            <a:r>
              <a:rPr lang="fr-FR" sz="2000" smtClean="0"/>
              <a:t>Des enfermements dans une pièce</a:t>
            </a:r>
          </a:p>
          <a:p>
            <a:pPr lvl="1">
              <a:buClr>
                <a:srgbClr val="FFFF47"/>
              </a:buClr>
              <a:buFont typeface="Wingdings" pitchFamily="2" charset="2"/>
              <a:buChar char="Ø"/>
            </a:pPr>
            <a:r>
              <a:rPr lang="fr-FR" sz="2000" smtClean="0"/>
              <a:t>Des violences à connotations sexuelles, gestes déplacés, baisers forcés…</a:t>
            </a:r>
          </a:p>
          <a:p>
            <a:pPr lvl="1">
              <a:buClr>
                <a:srgbClr val="FFFF47"/>
              </a:buClr>
              <a:buFont typeface="Wingdings" pitchFamily="2" charset="2"/>
              <a:buChar char="Ø"/>
            </a:pPr>
            <a:r>
              <a:rPr lang="fr-FR" sz="2000" smtClean="0"/>
              <a:t>Des « jeux » dangereux effectués sous la contrainte</a:t>
            </a:r>
          </a:p>
        </p:txBody>
      </p:sp>
      <p:pic>
        <p:nvPicPr>
          <p:cNvPr id="17411" name="Espace réservé du contenu 4" descr="harcelement phy2.jpg"/>
          <p:cNvPicPr>
            <a:picLocks noGrp="1" noChangeAspect="1"/>
          </p:cNvPicPr>
          <p:nvPr>
            <p:ph sz="half" idx="2"/>
          </p:nvPr>
        </p:nvPicPr>
        <p:blipFill>
          <a:blip r:embed="rId2" cstate="print"/>
          <a:srcRect/>
          <a:stretch>
            <a:fillRect/>
          </a:stretch>
        </p:blipFill>
        <p:spPr>
          <a:xfrm>
            <a:off x="6011863" y="333375"/>
            <a:ext cx="2447925" cy="2667000"/>
          </a:xfrm>
        </p:spPr>
      </p:pic>
      <p:pic>
        <p:nvPicPr>
          <p:cNvPr id="17412" name="Image 5" descr="harcelement phys.jpg"/>
          <p:cNvPicPr>
            <a:picLocks noChangeAspect="1"/>
          </p:cNvPicPr>
          <p:nvPr/>
        </p:nvPicPr>
        <p:blipFill>
          <a:blip r:embed="rId3" cstate="print"/>
          <a:srcRect/>
          <a:stretch>
            <a:fillRect/>
          </a:stretch>
        </p:blipFill>
        <p:spPr bwMode="auto">
          <a:xfrm>
            <a:off x="6084888" y="3789363"/>
            <a:ext cx="2549525" cy="26638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56320"/>
          </a:xfrm>
        </p:spPr>
        <p:txBody>
          <a:bodyPr/>
          <a:lstStyle/>
          <a:p>
            <a:pPr fontAlgn="auto">
              <a:spcAft>
                <a:spcPts val="0"/>
              </a:spcAft>
              <a:defRPr/>
            </a:pPr>
            <a:r>
              <a:rPr lang="fr-FR" u="sng" smtClean="0">
                <a:solidFill>
                  <a:srgbClr val="DB1795"/>
                </a:solidFill>
              </a:rPr>
              <a:t>Harcèlement moral</a:t>
            </a:r>
            <a:endParaRPr lang="fr-FR" u="sng">
              <a:solidFill>
                <a:srgbClr val="DB1795"/>
              </a:solidFill>
            </a:endParaRPr>
          </a:p>
        </p:txBody>
      </p:sp>
      <p:sp>
        <p:nvSpPr>
          <p:cNvPr id="3" name="Espace réservé du contenu 2"/>
          <p:cNvSpPr>
            <a:spLocks noGrp="1"/>
          </p:cNvSpPr>
          <p:nvPr>
            <p:ph sz="half" idx="1"/>
          </p:nvPr>
        </p:nvSpPr>
        <p:spPr>
          <a:xfrm>
            <a:off x="457200" y="1052513"/>
            <a:ext cx="5843588" cy="5400675"/>
          </a:xfrm>
        </p:spPr>
        <p:txBody>
          <a:bodyPr>
            <a:normAutofit fontScale="32500" lnSpcReduction="20000"/>
          </a:bodyPr>
          <a:lstStyle/>
          <a:p>
            <a:pPr marL="274320" indent="-274320" fontAlgn="auto">
              <a:spcAft>
                <a:spcPts val="0"/>
              </a:spcAft>
              <a:buClr>
                <a:srgbClr val="DB1795"/>
              </a:buClr>
              <a:buFont typeface="Wingdings 2"/>
              <a:buNone/>
              <a:defRPr/>
            </a:pPr>
            <a:r>
              <a:rPr lang="fr-FR" sz="7200" b="1" u="sng" dirty="0" smtClean="0"/>
              <a:t>Il existe 3 types de harcèlement moral:</a:t>
            </a:r>
          </a:p>
          <a:p>
            <a:pPr marL="274320" indent="-274320" fontAlgn="auto">
              <a:spcAft>
                <a:spcPts val="0"/>
              </a:spcAft>
              <a:buClr>
                <a:srgbClr val="DB1795"/>
              </a:buClr>
              <a:buFont typeface="Wingdings 2"/>
              <a:buNone/>
              <a:defRPr/>
            </a:pPr>
            <a:endParaRPr lang="fr-FR" sz="7200" b="1" u="sng" dirty="0" smtClean="0"/>
          </a:p>
          <a:p>
            <a:pPr marL="274320" indent="-274320" fontAlgn="auto">
              <a:spcAft>
                <a:spcPts val="0"/>
              </a:spcAft>
              <a:buClr>
                <a:srgbClr val="DB1795"/>
              </a:buClr>
              <a:buFont typeface="Wingdings" pitchFamily="2" charset="2"/>
              <a:buChar char="ð"/>
              <a:defRPr/>
            </a:pPr>
            <a:r>
              <a:rPr lang="fr-FR" sz="7200" dirty="0" smtClean="0"/>
              <a:t>Harcèlement verbal (insultes répétées)</a:t>
            </a:r>
          </a:p>
          <a:p>
            <a:pPr marL="274320" indent="-274320" fontAlgn="auto">
              <a:spcAft>
                <a:spcPts val="0"/>
              </a:spcAft>
              <a:buClr>
                <a:srgbClr val="DB1795"/>
              </a:buClr>
              <a:buFont typeface="Wingdings" pitchFamily="2" charset="2"/>
              <a:buChar char="ð"/>
              <a:defRPr/>
            </a:pPr>
            <a:r>
              <a:rPr lang="fr-FR" sz="7200" dirty="0" smtClean="0"/>
              <a:t>Harcèlement émotionnel (humiliation, chantage)</a:t>
            </a:r>
          </a:p>
          <a:p>
            <a:pPr marL="274320" indent="-274320" fontAlgn="auto">
              <a:spcAft>
                <a:spcPts val="0"/>
              </a:spcAft>
              <a:buClr>
                <a:srgbClr val="DB1795"/>
              </a:buClr>
              <a:buFont typeface="Wingdings" pitchFamily="2" charset="2"/>
              <a:buChar char="ð"/>
              <a:defRPr/>
            </a:pPr>
            <a:r>
              <a:rPr lang="fr-FR" sz="7200" dirty="0" smtClean="0"/>
              <a:t>Harcèlement sexuel (provocations sexuelles verbales, gestes déplacés)</a:t>
            </a:r>
            <a:r>
              <a:rPr lang="fr-FR" sz="7200" b="1" dirty="0" smtClean="0"/>
              <a:t> </a:t>
            </a:r>
          </a:p>
          <a:p>
            <a:pPr marL="274320" indent="-274320" fontAlgn="auto">
              <a:spcAft>
                <a:spcPts val="0"/>
              </a:spcAft>
              <a:buClr>
                <a:srgbClr val="DB1795"/>
              </a:buClr>
              <a:buFont typeface="Wingdings" pitchFamily="2" charset="2"/>
              <a:buChar char="ð"/>
              <a:defRPr/>
            </a:pPr>
            <a:endParaRPr lang="fr-FR" sz="7200" b="1" dirty="0" smtClean="0"/>
          </a:p>
          <a:p>
            <a:pPr marL="274320" indent="-274320" fontAlgn="auto">
              <a:spcAft>
                <a:spcPts val="0"/>
              </a:spcAft>
              <a:buClr>
                <a:srgbClr val="DB1795"/>
              </a:buClr>
              <a:buFont typeface="Wingdings 2"/>
              <a:buNone/>
              <a:defRPr/>
            </a:pPr>
            <a:r>
              <a:rPr lang="fr-FR" sz="7200" b="1" dirty="0" smtClean="0"/>
              <a:t>Cela peut être:</a:t>
            </a:r>
          </a:p>
          <a:p>
            <a:pPr marL="1005840" lvl="2" fontAlgn="auto">
              <a:spcAft>
                <a:spcPts val="0"/>
              </a:spcAft>
              <a:buClr>
                <a:srgbClr val="00B0F0"/>
              </a:buClr>
              <a:buFont typeface="Wingdings 2"/>
              <a:buChar char=""/>
              <a:defRPr/>
            </a:pPr>
            <a:r>
              <a:rPr lang="fr-FR" sz="7200" dirty="0" smtClean="0"/>
              <a:t>Utilisation de surnoms dévalorisants</a:t>
            </a:r>
          </a:p>
          <a:p>
            <a:pPr marL="1005840" lvl="2" fontAlgn="auto">
              <a:spcAft>
                <a:spcPts val="0"/>
              </a:spcAft>
              <a:buClr>
                <a:srgbClr val="00B0F0"/>
              </a:buClr>
              <a:buFont typeface="Wingdings 2"/>
              <a:buChar char=""/>
              <a:defRPr/>
            </a:pPr>
            <a:r>
              <a:rPr lang="fr-FR" sz="7200" dirty="0" smtClean="0"/>
              <a:t>Des moqueries, insultes, menaces</a:t>
            </a:r>
          </a:p>
          <a:p>
            <a:pPr marL="1005840" lvl="2" fontAlgn="auto">
              <a:spcAft>
                <a:spcPts val="0"/>
              </a:spcAft>
              <a:buClr>
                <a:srgbClr val="00B0F0"/>
              </a:buClr>
              <a:buFont typeface="Wingdings 2"/>
              <a:buChar char=""/>
              <a:defRPr/>
            </a:pPr>
            <a:r>
              <a:rPr lang="fr-FR" sz="7200" dirty="0" smtClean="0"/>
              <a:t>Des humiliations, chantage</a:t>
            </a:r>
          </a:p>
          <a:p>
            <a:pPr marL="1005840" lvl="2" fontAlgn="auto">
              <a:spcAft>
                <a:spcPts val="0"/>
              </a:spcAft>
              <a:buClr>
                <a:srgbClr val="00B0F0"/>
              </a:buClr>
              <a:buFont typeface="Wingdings 2"/>
              <a:buChar char=""/>
              <a:defRPr/>
            </a:pPr>
            <a:r>
              <a:rPr lang="fr-FR" sz="7200" dirty="0" smtClean="0"/>
              <a:t>Des propagations de fausses rumeurs</a:t>
            </a:r>
          </a:p>
          <a:p>
            <a:pPr marL="1005840" lvl="2" fontAlgn="auto">
              <a:spcAft>
                <a:spcPts val="0"/>
              </a:spcAft>
              <a:buClr>
                <a:srgbClr val="00B0F0"/>
              </a:buClr>
              <a:buFont typeface="Wingdings 2"/>
              <a:buChar char=""/>
              <a:defRPr/>
            </a:pPr>
            <a:r>
              <a:rPr lang="fr-FR" sz="7200" dirty="0" smtClean="0"/>
              <a:t>Des pratiques de discrimination, d’exclusion et de mise à l’écart</a:t>
            </a:r>
          </a:p>
          <a:p>
            <a:pPr marL="274320" indent="-274320" fontAlgn="auto">
              <a:spcAft>
                <a:spcPts val="0"/>
              </a:spcAft>
              <a:buClr>
                <a:srgbClr val="DB1795"/>
              </a:buClr>
              <a:buFont typeface="Wingdings" pitchFamily="2" charset="2"/>
              <a:buChar char="ð"/>
              <a:defRPr/>
            </a:pPr>
            <a:endParaRPr lang="fr-FR" dirty="0" smtClean="0"/>
          </a:p>
          <a:p>
            <a:pPr marL="274320" indent="-274320" fontAlgn="auto">
              <a:spcAft>
                <a:spcPts val="0"/>
              </a:spcAft>
              <a:buClr>
                <a:srgbClr val="DB1795"/>
              </a:buClr>
              <a:buFont typeface="Wingdings" pitchFamily="2" charset="2"/>
              <a:buChar char="ð"/>
              <a:defRPr/>
            </a:pPr>
            <a:endParaRPr lang="fr-FR" dirty="0"/>
          </a:p>
        </p:txBody>
      </p:sp>
      <p:pic>
        <p:nvPicPr>
          <p:cNvPr id="18435" name="Espace réservé du contenu 4" descr="harcelement moral.jpg"/>
          <p:cNvPicPr>
            <a:picLocks noGrp="1" noChangeAspect="1"/>
          </p:cNvPicPr>
          <p:nvPr>
            <p:ph sz="half" idx="2"/>
          </p:nvPr>
        </p:nvPicPr>
        <p:blipFill>
          <a:blip r:embed="rId2" cstate="print"/>
          <a:srcRect/>
          <a:stretch>
            <a:fillRect/>
          </a:stretch>
        </p:blipFill>
        <p:spPr>
          <a:xfrm>
            <a:off x="6011863" y="260350"/>
            <a:ext cx="2925762" cy="3384550"/>
          </a:xfrm>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25538"/>
            <a:ext cx="8229600" cy="5543550"/>
          </a:xfrm>
        </p:spPr>
        <p:txBody>
          <a:bodyPr>
            <a:normAutofit fontScale="92500" lnSpcReduction="10000"/>
          </a:bodyPr>
          <a:lstStyle/>
          <a:p>
            <a:pPr marL="274320" indent="-274320" fontAlgn="auto">
              <a:spcAft>
                <a:spcPts val="0"/>
              </a:spcAft>
              <a:buFont typeface="Wingdings 2"/>
              <a:buChar char=""/>
              <a:defRPr/>
            </a:pPr>
            <a:r>
              <a:rPr lang="fr-FR" dirty="0" smtClean="0"/>
              <a:t>Le cyber harcèlement est le </a:t>
            </a:r>
            <a:r>
              <a:rPr lang="fr-FR" b="1" dirty="0" smtClean="0"/>
              <a:t>fait d’utiliser les technologies d’information et de communication pour porter délibérément atteinte à un individu, de manière répétée dans le temps.</a:t>
            </a:r>
          </a:p>
          <a:p>
            <a:pPr marL="274320" indent="-274320" fontAlgn="auto">
              <a:spcAft>
                <a:spcPts val="0"/>
              </a:spcAft>
              <a:buFont typeface="Wingdings 2"/>
              <a:buNone/>
              <a:defRPr/>
            </a:pPr>
            <a:endParaRPr lang="fr-FR" dirty="0" smtClean="0"/>
          </a:p>
          <a:p>
            <a:pPr marL="274320" indent="-274320" fontAlgn="auto">
              <a:spcAft>
                <a:spcPts val="0"/>
              </a:spcAft>
              <a:buFont typeface="Wingdings 2"/>
              <a:buNone/>
              <a:defRPr/>
            </a:pPr>
            <a:r>
              <a:rPr lang="fr-FR" dirty="0" smtClean="0"/>
              <a:t>Comment se manifeste t-il?</a:t>
            </a:r>
          </a:p>
          <a:p>
            <a:pPr marL="274320" indent="-274320" fontAlgn="auto">
              <a:spcAft>
                <a:spcPts val="0"/>
              </a:spcAft>
              <a:buFont typeface="Wingdings 2"/>
              <a:buNone/>
              <a:defRPr/>
            </a:pPr>
            <a:r>
              <a:rPr lang="fr-FR" dirty="0" smtClean="0"/>
              <a:t>Par l’humiliation</a:t>
            </a:r>
          </a:p>
          <a:p>
            <a:pPr marL="274320" indent="-274320" fontAlgn="auto">
              <a:spcAft>
                <a:spcPts val="0"/>
              </a:spcAft>
              <a:buFont typeface="Wingdings 2"/>
              <a:buNone/>
              <a:defRPr/>
            </a:pPr>
            <a:r>
              <a:rPr lang="fr-FR" dirty="0" smtClean="0"/>
              <a:t>Les moqueries</a:t>
            </a:r>
          </a:p>
          <a:p>
            <a:pPr marL="274320" indent="-274320" fontAlgn="auto">
              <a:spcAft>
                <a:spcPts val="0"/>
              </a:spcAft>
              <a:buFont typeface="Wingdings 2"/>
              <a:buNone/>
              <a:defRPr/>
            </a:pPr>
            <a:r>
              <a:rPr lang="fr-FR" dirty="0" smtClean="0"/>
              <a:t>Les injures</a:t>
            </a:r>
          </a:p>
          <a:p>
            <a:pPr marL="274320" indent="-274320" fontAlgn="auto">
              <a:spcAft>
                <a:spcPts val="0"/>
              </a:spcAft>
              <a:buFont typeface="Wingdings 2"/>
              <a:buNone/>
              <a:defRPr/>
            </a:pPr>
            <a:r>
              <a:rPr lang="fr-FR" dirty="0" smtClean="0"/>
              <a:t>La diffamation</a:t>
            </a:r>
          </a:p>
          <a:p>
            <a:pPr marL="274320" indent="-274320" fontAlgn="auto">
              <a:spcAft>
                <a:spcPts val="0"/>
              </a:spcAft>
              <a:buFont typeface="Wingdings 2"/>
              <a:buNone/>
              <a:defRPr/>
            </a:pPr>
            <a:r>
              <a:rPr lang="fr-FR" dirty="0" smtClean="0"/>
              <a:t>Le discrédit</a:t>
            </a:r>
          </a:p>
          <a:p>
            <a:pPr marL="274320" indent="-274320" fontAlgn="auto">
              <a:spcAft>
                <a:spcPts val="0"/>
              </a:spcAft>
              <a:buFont typeface="Wingdings 2"/>
              <a:buNone/>
              <a:defRPr/>
            </a:pPr>
            <a:r>
              <a:rPr lang="fr-FR" dirty="0" smtClean="0"/>
              <a:t>L’intimidation</a:t>
            </a:r>
          </a:p>
          <a:p>
            <a:pPr marL="274320" indent="-274320" fontAlgn="auto">
              <a:spcAft>
                <a:spcPts val="0"/>
              </a:spcAft>
              <a:buFont typeface="Wingdings 2"/>
              <a:buNone/>
              <a:defRPr/>
            </a:pPr>
            <a:r>
              <a:rPr lang="fr-FR" dirty="0" smtClean="0"/>
              <a:t>L’usurpation d’identité</a:t>
            </a:r>
          </a:p>
          <a:p>
            <a:pPr marL="274320" indent="-274320" fontAlgn="auto">
              <a:spcAft>
                <a:spcPts val="0"/>
              </a:spcAft>
              <a:buFont typeface="Wingdings 2"/>
              <a:buNone/>
              <a:defRPr/>
            </a:pPr>
            <a:r>
              <a:rPr lang="fr-FR" dirty="0" smtClean="0"/>
              <a:t>Les menaces physiques</a:t>
            </a:r>
            <a:endParaRPr lang="fr-FR" dirty="0"/>
          </a:p>
        </p:txBody>
      </p:sp>
      <p:sp>
        <p:nvSpPr>
          <p:cNvPr id="3" name="Titre 2"/>
          <p:cNvSpPr>
            <a:spLocks noGrp="1"/>
          </p:cNvSpPr>
          <p:nvPr>
            <p:ph type="title"/>
          </p:nvPr>
        </p:nvSpPr>
        <p:spPr>
          <a:xfrm>
            <a:off x="457200" y="152400"/>
            <a:ext cx="8229600" cy="900336"/>
          </a:xfrm>
        </p:spPr>
        <p:txBody>
          <a:bodyPr/>
          <a:lstStyle/>
          <a:p>
            <a:pPr fontAlgn="auto">
              <a:spcAft>
                <a:spcPts val="0"/>
              </a:spcAft>
              <a:defRPr/>
            </a:pPr>
            <a:r>
              <a:rPr lang="fr-FR" sz="4800" b="1" u="sng" smtClean="0">
                <a:solidFill>
                  <a:srgbClr val="DB1795"/>
                </a:solidFill>
              </a:rPr>
              <a:t>Le cyber harcèlement</a:t>
            </a:r>
            <a:endParaRPr lang="fr-FR" sz="4800" b="1" u="sng">
              <a:solidFill>
                <a:srgbClr val="DB1795"/>
              </a:solidFill>
            </a:endParaRPr>
          </a:p>
        </p:txBody>
      </p:sp>
      <p:pic>
        <p:nvPicPr>
          <p:cNvPr id="19459" name="Image 3" descr="cyber harcelement.jpg"/>
          <p:cNvPicPr>
            <a:picLocks noChangeAspect="1"/>
          </p:cNvPicPr>
          <p:nvPr/>
        </p:nvPicPr>
        <p:blipFill>
          <a:blip r:embed="rId2" cstate="print"/>
          <a:srcRect/>
          <a:stretch>
            <a:fillRect/>
          </a:stretch>
        </p:blipFill>
        <p:spPr bwMode="auto">
          <a:xfrm>
            <a:off x="4067175" y="3357563"/>
            <a:ext cx="4819650" cy="28956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4428728"/>
          </a:xfrm>
        </p:spPr>
        <p:txBody>
          <a:bodyPr/>
          <a:lstStyle/>
          <a:p>
            <a:pPr fontAlgn="auto">
              <a:spcAft>
                <a:spcPts val="0"/>
              </a:spcAft>
              <a:defRPr/>
            </a:pPr>
            <a:r>
              <a:rPr lang="fr-FR" sz="9600" b="1" smtClean="0">
                <a:solidFill>
                  <a:srgbClr val="DB1795"/>
                </a:solidFill>
              </a:rPr>
              <a:t>Les différents outils utilisés</a:t>
            </a:r>
            <a:endParaRPr lang="fr-FR" sz="9600" b="1">
              <a:solidFill>
                <a:srgbClr val="DB1795"/>
              </a:solidFill>
            </a:endParaRPr>
          </a:p>
        </p:txBody>
      </p:sp>
      <p:pic>
        <p:nvPicPr>
          <p:cNvPr id="20482" name="Image 2" descr="facebbok twitter.jpg"/>
          <p:cNvPicPr>
            <a:picLocks noChangeAspect="1"/>
          </p:cNvPicPr>
          <p:nvPr/>
        </p:nvPicPr>
        <p:blipFill>
          <a:blip r:embed="rId2" cstate="print"/>
          <a:srcRect/>
          <a:stretch>
            <a:fillRect/>
          </a:stretch>
        </p:blipFill>
        <p:spPr bwMode="auto">
          <a:xfrm>
            <a:off x="395288" y="4581525"/>
            <a:ext cx="3095625" cy="1476375"/>
          </a:xfrm>
          <a:prstGeom prst="rect">
            <a:avLst/>
          </a:prstGeom>
          <a:noFill/>
          <a:ln w="9525">
            <a:noFill/>
            <a:miter lim="800000"/>
            <a:headEnd/>
            <a:tailEnd/>
          </a:ln>
        </p:spPr>
      </p:pic>
      <p:pic>
        <p:nvPicPr>
          <p:cNvPr id="20483" name="Image 3" descr="tel.jpg"/>
          <p:cNvPicPr>
            <a:picLocks noChangeAspect="1"/>
          </p:cNvPicPr>
          <p:nvPr/>
        </p:nvPicPr>
        <p:blipFill>
          <a:blip r:embed="rId3" cstate="print"/>
          <a:srcRect/>
          <a:stretch>
            <a:fillRect/>
          </a:stretch>
        </p:blipFill>
        <p:spPr bwMode="auto">
          <a:xfrm>
            <a:off x="6875463" y="4508500"/>
            <a:ext cx="2062162" cy="1844675"/>
          </a:xfrm>
          <a:prstGeom prst="rect">
            <a:avLst/>
          </a:prstGeom>
          <a:noFill/>
          <a:ln w="9525">
            <a:noFill/>
            <a:miter lim="800000"/>
            <a:headEnd/>
            <a:tailEnd/>
          </a:ln>
        </p:spPr>
      </p:pic>
      <p:pic>
        <p:nvPicPr>
          <p:cNvPr id="20484" name="Image 4" descr="00441192-photo-skyblog-logo.jpg"/>
          <p:cNvPicPr>
            <a:picLocks noChangeAspect="1"/>
          </p:cNvPicPr>
          <p:nvPr/>
        </p:nvPicPr>
        <p:blipFill>
          <a:blip r:embed="rId4" cstate="print"/>
          <a:srcRect/>
          <a:stretch>
            <a:fillRect/>
          </a:stretch>
        </p:blipFill>
        <p:spPr bwMode="auto">
          <a:xfrm>
            <a:off x="2700338" y="765175"/>
            <a:ext cx="2847975" cy="9239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549275"/>
            <a:ext cx="8229600" cy="5546725"/>
          </a:xfrm>
        </p:spPr>
        <p:txBody>
          <a:bodyPr>
            <a:normAutofit fontScale="92500"/>
          </a:bodyPr>
          <a:lstStyle/>
          <a:p>
            <a:pPr marL="274320" indent="-274320" fontAlgn="auto">
              <a:spcAft>
                <a:spcPts val="0"/>
              </a:spcAft>
              <a:buFont typeface="Wingdings 2"/>
              <a:buChar char=""/>
              <a:defRPr/>
            </a:pPr>
            <a:r>
              <a:rPr lang="fr-FR" sz="3200" b="1" dirty="0" smtClean="0"/>
              <a:t>Téléphone portable </a:t>
            </a:r>
            <a:r>
              <a:rPr lang="fr-FR" dirty="0" smtClean="0"/>
              <a:t>(SMS/MMS, prise de photo…)</a:t>
            </a:r>
          </a:p>
          <a:p>
            <a:pPr marL="274320" indent="-274320" fontAlgn="auto">
              <a:spcAft>
                <a:spcPts val="0"/>
              </a:spcAft>
              <a:buFont typeface="Wingdings 2"/>
              <a:buChar char=""/>
              <a:defRPr/>
            </a:pPr>
            <a:endParaRPr lang="fr-FR" dirty="0" smtClean="0"/>
          </a:p>
          <a:p>
            <a:pPr marL="274320" indent="-274320" fontAlgn="auto">
              <a:spcAft>
                <a:spcPts val="0"/>
              </a:spcAft>
              <a:buFont typeface="Wingdings 2"/>
              <a:buChar char=""/>
              <a:defRPr/>
            </a:pPr>
            <a:r>
              <a:rPr lang="fr-FR" sz="3200" b="1" dirty="0" smtClean="0"/>
              <a:t>Messageries instantanées </a:t>
            </a:r>
            <a:r>
              <a:rPr lang="fr-FR" dirty="0" smtClean="0"/>
              <a:t>(discussion en direct par webcam…)</a:t>
            </a:r>
          </a:p>
          <a:p>
            <a:pPr marL="274320" indent="-274320" fontAlgn="auto">
              <a:spcAft>
                <a:spcPts val="0"/>
              </a:spcAft>
              <a:buFont typeface="Wingdings 2"/>
              <a:buNone/>
              <a:defRPr/>
            </a:pPr>
            <a:endParaRPr lang="fr-FR" dirty="0" smtClean="0"/>
          </a:p>
          <a:p>
            <a:pPr marL="274320" indent="-274320" fontAlgn="auto">
              <a:spcAft>
                <a:spcPts val="0"/>
              </a:spcAft>
              <a:buFont typeface="Wingdings 2"/>
              <a:buChar char=""/>
              <a:defRPr/>
            </a:pPr>
            <a:r>
              <a:rPr lang="fr-FR" sz="3200" b="1" dirty="0" smtClean="0"/>
              <a:t>Forum, chats, jeux </a:t>
            </a:r>
            <a:r>
              <a:rPr lang="fr-FR" dirty="0" smtClean="0"/>
              <a:t>(discussion, </a:t>
            </a:r>
            <a:r>
              <a:rPr lang="fr-FR" dirty="0" err="1" smtClean="0"/>
              <a:t>posts</a:t>
            </a:r>
            <a:r>
              <a:rPr lang="fr-FR" dirty="0" smtClean="0"/>
              <a:t> sur le forum…)</a:t>
            </a:r>
          </a:p>
          <a:p>
            <a:pPr marL="274320" indent="-274320" fontAlgn="auto">
              <a:spcAft>
                <a:spcPts val="0"/>
              </a:spcAft>
              <a:buFont typeface="Wingdings 2"/>
              <a:buNone/>
              <a:defRPr/>
            </a:pPr>
            <a:endParaRPr lang="fr-FR" dirty="0" smtClean="0"/>
          </a:p>
          <a:p>
            <a:pPr marL="274320" indent="-274320" fontAlgn="auto">
              <a:spcAft>
                <a:spcPts val="0"/>
              </a:spcAft>
              <a:buFont typeface="Wingdings 2"/>
              <a:buChar char=""/>
              <a:defRPr/>
            </a:pPr>
            <a:r>
              <a:rPr lang="fr-FR" sz="3200" b="1" dirty="0" smtClean="0"/>
              <a:t>Courriels</a:t>
            </a:r>
            <a:r>
              <a:rPr lang="fr-FR" dirty="0" smtClean="0"/>
              <a:t> (envoi et réception de contenus)</a:t>
            </a:r>
          </a:p>
          <a:p>
            <a:pPr marL="274320" indent="-274320" fontAlgn="auto">
              <a:spcAft>
                <a:spcPts val="0"/>
              </a:spcAft>
              <a:buFont typeface="Wingdings 2"/>
              <a:buNone/>
              <a:defRPr/>
            </a:pPr>
            <a:endParaRPr lang="fr-FR" dirty="0" smtClean="0"/>
          </a:p>
          <a:p>
            <a:pPr marL="274320" indent="-274320" fontAlgn="auto">
              <a:spcAft>
                <a:spcPts val="0"/>
              </a:spcAft>
              <a:buFont typeface="Wingdings 2"/>
              <a:buChar char=""/>
              <a:defRPr/>
            </a:pPr>
            <a:r>
              <a:rPr lang="fr-FR" sz="3200" b="1" dirty="0" smtClean="0"/>
              <a:t>Réseaux sociaux </a:t>
            </a:r>
            <a:r>
              <a:rPr lang="fr-FR" dirty="0" smtClean="0"/>
              <a:t>(partage de contenus, envoi d’emails, création et adhésion à des groupes)</a:t>
            </a:r>
            <a:endParaRPr lang="fr-FR" dirty="0"/>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324</TotalTime>
  <Words>392</Words>
  <Application>Microsoft Office PowerPoint</Application>
  <PresentationFormat>Affichage à l'écran (4:3)</PresentationFormat>
  <Paragraphs>69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Papier</vt:lpstr>
      <vt:lpstr>Le  harcèlement à l’école</vt:lpstr>
      <vt:lpstr>SOMMAIRE</vt:lpstr>
      <vt:lpstr>Qu’est-ce que le harcèlement?</vt:lpstr>
      <vt:lpstr>Les différentes formes de harcèlement</vt:lpstr>
      <vt:lpstr>Harcèlement physique</vt:lpstr>
      <vt:lpstr>Harcèlement moral</vt:lpstr>
      <vt:lpstr>Le cyber harcèlement</vt:lpstr>
      <vt:lpstr>Les différents outils utilisés</vt:lpstr>
      <vt:lpstr>Diapositive 9</vt:lpstr>
      <vt:lpstr>Harcèlement et cyber harcèlement: les conséquences</vt:lpstr>
      <vt:lpstr>Que faire pour ne pas avoir de problèmes?</vt:lpstr>
      <vt:lpstr>Pour éviter de voir sa responsabilité civile ou pénale engagée lorsque l’on utilise les nouveaux modes de communications, voici quelques conseils.</vt:lpstr>
      <vt:lpstr>Respecter la vie privée:  Les limites à la liberté d’expression se font dans le respect du tiers. Il est impératif de respecter la vie privée des autres pour pouvoir prétendre au respect de son espace personnel.  Réfléchir avant de publier:  Ce n’est pas parce que l’on écrit en ligne ou via un mobile, que l’on peut insulter ou menacer impunément quelqu’un.  Respecter le droit à l’image:  Le droit à l’image permet à tout individu de faire retirer des photos le représentant, pour lesquelles il n’aurait pas donné d’autorisation de diffusion.</vt:lpstr>
      <vt:lpstr>Comment se protéger sur les réseaux sociaux?</vt:lpstr>
      <vt:lpstr>Quelques conseils si vous êtes victime ou témoin</vt:lpstr>
      <vt:lpstr>Diapositive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cyberharcèlement</dc:title>
  <dc:creator>Jessica</dc:creator>
  <cp:lastModifiedBy>cpe</cp:lastModifiedBy>
  <cp:revision>35</cp:revision>
  <dcterms:created xsi:type="dcterms:W3CDTF">2013-12-12T10:45:07Z</dcterms:created>
  <dcterms:modified xsi:type="dcterms:W3CDTF">2014-03-24T09:30:52Z</dcterms:modified>
</cp:coreProperties>
</file>