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_rels/slideMaster1.xml.rels" ContentType="application/vnd.openxmlformats-package.relationships+xml"/>
  <Override PartName="/ppt/notesMasters/notesMaster1.xml" ContentType="application/vnd.openxmlformats-officedocument.presentationml.notesMaster+xml"/>
  <Override PartName="/ppt/notesMasters/_rels/notesMaster1.xml.rels" ContentType="application/vnd.openxmlformats-package.relationships+xml"/>
  <Override PartName="/ppt/theme/theme1.xml" ContentType="application/vnd.openxmlformats-officedocument.theme+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9.xml" ContentType="application/vnd.openxmlformats-officedocument.presentationml.notesSlide+xml"/>
  <Override PartName="/ppt/notesSlides/notesSlide4.xml" ContentType="application/vnd.openxmlformats-officedocument.presentationml.notesSlide+xml"/>
  <Override PartName="/ppt/notesSlides/_rels/notesSlide9.xml.rels" ContentType="application/vnd.openxmlformats-package.relationships+xml"/>
  <Override PartName="/ppt/notesSlides/_rels/notesSlide1.xml.rels" ContentType="application/vnd.openxmlformats-package.relationships+xml"/>
  <Override PartName="/ppt/notesSlides/_rels/notesSlide4.xml.rels" ContentType="application/vnd.openxmlformats-package.relationships+xml"/>
  <Override PartName="/ppt/slideLayouts/slideLayout1.xml" ContentType="application/vnd.openxmlformats-officedocument.presentationml.slideLayout+xml"/>
  <Override PartName="/ppt/slideLayouts/slideLayout9.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_rels/slideLayout9.xml.rels" ContentType="application/vnd.openxmlformats-package.relationships+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slides/slide1.xml" ContentType="application/vnd.openxmlformats-officedocument.presentationml.slide+xml"/>
  <Override PartName="/ppt/slides/slide9.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_rels/slide9.xml.rels" ContentType="application/vnd.openxmlformats-package.relationships+xml"/>
  <Override PartName="/ppt/slides/_rels/slide1.xml.rels" ContentType="application/vnd.openxmlformats-package.relationships+xml"/>
  <Override PartName="/ppt/slides/_rels/slide2.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8.xml.rels" ContentType="application/vnd.openxmlformats-package.relationships+xml"/>
  <Override PartName="/ppt/media/image1.png" ContentType="image/png"/>
  <Override PartName="/ppt/media/image9.png" ContentType="image/png"/>
  <Override PartName="/ppt/media/image2.png" ContentType="image/png"/>
  <Override PartName="/ppt/media/image3.png" ContentType="image/png"/>
  <Override PartName="/ppt/media/image4.png" ContentType="image/png"/>
  <Override PartName="/ppt/media/image5.png" ContentType="image/png"/>
  <Override PartName="/ppt/media/image6.png" ContentType="image/png"/>
  <Override PartName="/ppt/media/image7.png" ContentType="image/png"/>
  <Override PartName="/ppt/media/image8.png" ContentType="image/png"/>
  <Override PartName="/ppt/media/image10.png" ContentType="image/png"/>
  <Override PartName="/ppt/media/image11.png" ContentType="image/png"/>
  <Override PartName="/ppt/media/image12.png" ContentType="image/png"/>
  <Override PartName="/ppt/media/image13.png" ContentType="image/png"/>
  <Override PartName="/ppt/_rels/presentation.xml.rels" ContentType="application/vnd.openxmlformats-package.relationships+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Lst>
  <p:notesMasterIdLst>
    <p:notesMasterId r:id="rId3"/>
  </p:notesMasterIdLst>
  <p:sldIdLst>
    <p:sldId id="256" r:id="rId4"/>
    <p:sldId id="257" r:id="rId5"/>
    <p:sldId id="258" r:id="rId6"/>
    <p:sldId id="259" r:id="rId7"/>
    <p:sldId id="260" r:id="rId8"/>
    <p:sldId id="261" r:id="rId9"/>
    <p:sldId id="262" r:id="rId10"/>
    <p:sldId id="263" r:id="rId11"/>
    <p:sldId id="264" r:id="rId12"/>
  </p:sldIdLst>
  <p:sldSz cx="12192000" cy="6858000"/>
  <p:notesSz cx="6858000" cy="91440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notesMaster" Target="notesMasters/notesMaster1.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
</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DDD3FB2-69D4-4F4A-9EB2-CC2BDA142098}"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n-US"/>
        </a:p>
      </dgm:t>
    </dgm:pt>
    <dgm:pt modelId="{7CE50B74-5B69-4ACA-BB8D-3884DD9EC41E}">
      <dgm:prSet custT="1"/>
      <dgm:spPr/>
      <dgm:t>
        <a:bodyPr/>
        <a:lstStyle/>
        <a:p>
          <a:r>
            <a:rPr lang="fr-FR" sz="3200" dirty="0">
              <a:latin typeface="VG5001 Light" pitchFamily="2" charset="77"/>
              <a:ea typeface="VG5001 Light" pitchFamily="2" charset="77"/>
            </a:rPr>
            <a:t>1. La notion de Réseaux Sociaux Numériques (RSN)</a:t>
          </a:r>
          <a:endParaRPr lang="en-US" sz="3200" dirty="0">
            <a:latin typeface="VG5001 Light" pitchFamily="2" charset="77"/>
            <a:ea typeface="VG5001 Light" pitchFamily="2" charset="77"/>
          </a:endParaRPr>
        </a:p>
      </dgm:t>
    </dgm:pt>
    <dgm:pt modelId="{214D21D9-76EC-43E2-A5E1-1C0EDAA38C7B}" type="parTrans" cxnId="{AEF15DBB-8472-4A06-9D2B-516C21BD54A3}">
      <dgm:prSet/>
      <dgm:spPr/>
      <dgm:t>
        <a:bodyPr/>
        <a:lstStyle/>
        <a:p>
          <a:endParaRPr lang="en-US"/>
        </a:p>
      </dgm:t>
    </dgm:pt>
    <dgm:pt modelId="{4440156E-5E3C-481E-B108-5BB3DD303211}" type="sibTrans" cxnId="{AEF15DBB-8472-4A06-9D2B-516C21BD54A3}">
      <dgm:prSet/>
      <dgm:spPr/>
      <dgm:t>
        <a:bodyPr/>
        <a:lstStyle/>
        <a:p>
          <a:endParaRPr lang="en-US"/>
        </a:p>
      </dgm:t>
    </dgm:pt>
    <dgm:pt modelId="{28D4CB1B-0D0C-4F19-BF0D-81EC83A994E8}">
      <dgm:prSet custT="1"/>
      <dgm:spPr/>
      <dgm:t>
        <a:bodyPr/>
        <a:lstStyle/>
        <a:p>
          <a:r>
            <a:rPr lang="fr-FR" sz="3600" dirty="0">
              <a:latin typeface="VG5001 Light" pitchFamily="2" charset="77"/>
              <a:ea typeface="VG5001 Light" pitchFamily="2" charset="77"/>
            </a:rPr>
            <a:t>2. Le bien être des jeunes dans le cyberspace</a:t>
          </a:r>
          <a:endParaRPr lang="en-US" sz="3600" dirty="0">
            <a:latin typeface="VG5001 Light" pitchFamily="2" charset="77"/>
            <a:ea typeface="VG5001 Light" pitchFamily="2" charset="77"/>
          </a:endParaRPr>
        </a:p>
      </dgm:t>
    </dgm:pt>
    <dgm:pt modelId="{23ABCDED-83FB-4644-85C3-D83D29FB2BC3}" type="parTrans" cxnId="{12B0147F-47C4-4AEC-9755-5F0EFF69BE2E}">
      <dgm:prSet/>
      <dgm:spPr/>
      <dgm:t>
        <a:bodyPr/>
        <a:lstStyle/>
        <a:p>
          <a:endParaRPr lang="en-US"/>
        </a:p>
      </dgm:t>
    </dgm:pt>
    <dgm:pt modelId="{BD63C880-6BAB-445D-9BB5-CDA85FBFFEBD}" type="sibTrans" cxnId="{12B0147F-47C4-4AEC-9755-5F0EFF69BE2E}">
      <dgm:prSet/>
      <dgm:spPr/>
      <dgm:t>
        <a:bodyPr/>
        <a:lstStyle/>
        <a:p>
          <a:endParaRPr lang="en-US"/>
        </a:p>
      </dgm:t>
    </dgm:pt>
    <dgm:pt modelId="{CB45A707-FB04-4F5D-B18C-0DBEB7EAA8D3}">
      <dgm:prSet custT="1"/>
      <dgm:spPr/>
      <dgm:t>
        <a:bodyPr/>
        <a:lstStyle/>
        <a:p>
          <a:r>
            <a:rPr lang="fr-FR" sz="3600" dirty="0">
              <a:latin typeface="VG5001 Light" pitchFamily="2" charset="77"/>
              <a:ea typeface="VG5001 Light" pitchFamily="2" charset="77"/>
            </a:rPr>
            <a:t>3. Le mal être des jeunes dans le cyberespace</a:t>
          </a:r>
        </a:p>
      </dgm:t>
    </dgm:pt>
    <dgm:pt modelId="{4333107A-4674-40E8-9F87-F52A9926AC78}" type="parTrans" cxnId="{40095F1D-A6A6-4D47-8305-2760DE005B21}">
      <dgm:prSet/>
      <dgm:spPr/>
      <dgm:t>
        <a:bodyPr/>
        <a:lstStyle/>
        <a:p>
          <a:endParaRPr lang="en-US"/>
        </a:p>
      </dgm:t>
    </dgm:pt>
    <dgm:pt modelId="{AFEB3F96-4156-4C26-A722-4D8427177842}" type="sibTrans" cxnId="{40095F1D-A6A6-4D47-8305-2760DE005B21}">
      <dgm:prSet/>
      <dgm:spPr/>
      <dgm:t>
        <a:bodyPr/>
        <a:lstStyle/>
        <a:p>
          <a:endParaRPr lang="en-US"/>
        </a:p>
      </dgm:t>
    </dgm:pt>
    <dgm:pt modelId="{6D2EC0D7-6DA9-4A02-AE35-399D42AD56D4}">
      <dgm:prSet custT="1"/>
      <dgm:spPr/>
      <dgm:t>
        <a:bodyPr/>
        <a:lstStyle/>
        <a:p>
          <a:r>
            <a:rPr lang="fr-FR" sz="3200" dirty="0">
              <a:latin typeface="VG5001 Light" pitchFamily="2" charset="77"/>
              <a:ea typeface="VG5001 Light" pitchFamily="2" charset="77"/>
            </a:rPr>
            <a:t>4. Quel équilibre dans le rapport éducatif pour les professionnels ? </a:t>
          </a:r>
          <a:r>
            <a:rPr lang="fr-FR" sz="3200" b="1" i="0" dirty="0">
              <a:latin typeface="VG5001 Light" pitchFamily="2" charset="77"/>
              <a:ea typeface="VG5001 Light" pitchFamily="2" charset="77"/>
            </a:rPr>
            <a:t>Quelques pistes </a:t>
          </a:r>
          <a:endParaRPr lang="en-US" sz="3200" b="1" i="0" dirty="0">
            <a:latin typeface="VG5001 Light" pitchFamily="2" charset="77"/>
            <a:ea typeface="VG5001 Light" pitchFamily="2" charset="77"/>
          </a:endParaRPr>
        </a:p>
      </dgm:t>
    </dgm:pt>
    <dgm:pt modelId="{07BFB601-543B-4EFA-86CD-6A61AC2E9003}" type="parTrans" cxnId="{0E986313-6C3F-4AF6-8B94-15F8AFD3A9F7}">
      <dgm:prSet/>
      <dgm:spPr/>
      <dgm:t>
        <a:bodyPr/>
        <a:lstStyle/>
        <a:p>
          <a:endParaRPr lang="en-US"/>
        </a:p>
      </dgm:t>
    </dgm:pt>
    <dgm:pt modelId="{F36BC6FE-44D6-4232-AD95-C86060B7CB77}" type="sibTrans" cxnId="{0E986313-6C3F-4AF6-8B94-15F8AFD3A9F7}">
      <dgm:prSet/>
      <dgm:spPr/>
      <dgm:t>
        <a:bodyPr/>
        <a:lstStyle/>
        <a:p>
          <a:endParaRPr lang="en-US"/>
        </a:p>
      </dgm:t>
    </dgm:pt>
    <dgm:pt modelId="{71653900-D041-624E-A0D5-83CEA5632EEB}" type="pres">
      <dgm:prSet presAssocID="{2DDD3FB2-69D4-4F4A-9EB2-CC2BDA142098}" presName="vert0" presStyleCnt="0">
        <dgm:presLayoutVars>
          <dgm:dir/>
          <dgm:animOne val="branch"/>
          <dgm:animLvl val="lvl"/>
        </dgm:presLayoutVars>
      </dgm:prSet>
      <dgm:spPr/>
    </dgm:pt>
    <dgm:pt modelId="{63139CC5-E5E7-1240-886D-EFB204939F14}" type="pres">
      <dgm:prSet presAssocID="{7CE50B74-5B69-4ACA-BB8D-3884DD9EC41E}" presName="thickLine" presStyleLbl="alignNode1" presStyleIdx="0" presStyleCnt="4"/>
      <dgm:spPr/>
    </dgm:pt>
    <dgm:pt modelId="{96D0A084-9F8E-B142-908D-B3BC86EF8718}" type="pres">
      <dgm:prSet presAssocID="{7CE50B74-5B69-4ACA-BB8D-3884DD9EC41E}" presName="horz1" presStyleCnt="0"/>
      <dgm:spPr/>
    </dgm:pt>
    <dgm:pt modelId="{6D23738A-0F18-AE4B-9FF7-FD07FE4FB8C7}" type="pres">
      <dgm:prSet presAssocID="{7CE50B74-5B69-4ACA-BB8D-3884DD9EC41E}" presName="tx1" presStyleLbl="revTx" presStyleIdx="0" presStyleCnt="4"/>
      <dgm:spPr/>
    </dgm:pt>
    <dgm:pt modelId="{DDA083D6-8336-AD46-9392-22B519116D7A}" type="pres">
      <dgm:prSet presAssocID="{7CE50B74-5B69-4ACA-BB8D-3884DD9EC41E}" presName="vert1" presStyleCnt="0"/>
      <dgm:spPr/>
    </dgm:pt>
    <dgm:pt modelId="{BD5AE6B4-BC96-B846-B272-8C38FC14AB8A}" type="pres">
      <dgm:prSet presAssocID="{28D4CB1B-0D0C-4F19-BF0D-81EC83A994E8}" presName="thickLine" presStyleLbl="alignNode1" presStyleIdx="1" presStyleCnt="4"/>
      <dgm:spPr/>
    </dgm:pt>
    <dgm:pt modelId="{8DC7DD83-4975-4B48-AFFC-B3B456B3B069}" type="pres">
      <dgm:prSet presAssocID="{28D4CB1B-0D0C-4F19-BF0D-81EC83A994E8}" presName="horz1" presStyleCnt="0"/>
      <dgm:spPr/>
    </dgm:pt>
    <dgm:pt modelId="{380D1DA1-209E-9A47-8495-3411E442ECA2}" type="pres">
      <dgm:prSet presAssocID="{28D4CB1B-0D0C-4F19-BF0D-81EC83A994E8}" presName="tx1" presStyleLbl="revTx" presStyleIdx="1" presStyleCnt="4"/>
      <dgm:spPr/>
    </dgm:pt>
    <dgm:pt modelId="{516B23EB-D8E6-E443-8199-1B7F525AAC17}" type="pres">
      <dgm:prSet presAssocID="{28D4CB1B-0D0C-4F19-BF0D-81EC83A994E8}" presName="vert1" presStyleCnt="0"/>
      <dgm:spPr/>
    </dgm:pt>
    <dgm:pt modelId="{003200B8-5B60-584D-A634-58DFACE9B4E4}" type="pres">
      <dgm:prSet presAssocID="{CB45A707-FB04-4F5D-B18C-0DBEB7EAA8D3}" presName="thickLine" presStyleLbl="alignNode1" presStyleIdx="2" presStyleCnt="4"/>
      <dgm:spPr/>
    </dgm:pt>
    <dgm:pt modelId="{DE22BA6D-BD04-FA40-A1F8-185141945E65}" type="pres">
      <dgm:prSet presAssocID="{CB45A707-FB04-4F5D-B18C-0DBEB7EAA8D3}" presName="horz1" presStyleCnt="0"/>
      <dgm:spPr/>
    </dgm:pt>
    <dgm:pt modelId="{7E3EDE8C-64E5-A744-9F50-E0248D9EDD2A}" type="pres">
      <dgm:prSet presAssocID="{CB45A707-FB04-4F5D-B18C-0DBEB7EAA8D3}" presName="tx1" presStyleLbl="revTx" presStyleIdx="2" presStyleCnt="4" custLinFactNeighborX="4835" custLinFactNeighborY="1872"/>
      <dgm:spPr/>
    </dgm:pt>
    <dgm:pt modelId="{FFD377C8-B7EE-864E-B20D-48BFB5CC0E4B}" type="pres">
      <dgm:prSet presAssocID="{CB45A707-FB04-4F5D-B18C-0DBEB7EAA8D3}" presName="vert1" presStyleCnt="0"/>
      <dgm:spPr/>
    </dgm:pt>
    <dgm:pt modelId="{D68BDCB6-A7F7-8D47-87C4-EEBE416F88E0}" type="pres">
      <dgm:prSet presAssocID="{6D2EC0D7-6DA9-4A02-AE35-399D42AD56D4}" presName="thickLine" presStyleLbl="alignNode1" presStyleIdx="3" presStyleCnt="4"/>
      <dgm:spPr/>
    </dgm:pt>
    <dgm:pt modelId="{4DC3A81A-34D6-5746-AF3C-FD18285FE62A}" type="pres">
      <dgm:prSet presAssocID="{6D2EC0D7-6DA9-4A02-AE35-399D42AD56D4}" presName="horz1" presStyleCnt="0"/>
      <dgm:spPr/>
    </dgm:pt>
    <dgm:pt modelId="{B575CC79-34A6-AB43-8C81-BC914A8FD03D}" type="pres">
      <dgm:prSet presAssocID="{6D2EC0D7-6DA9-4A02-AE35-399D42AD56D4}" presName="tx1" presStyleLbl="revTx" presStyleIdx="3" presStyleCnt="4"/>
      <dgm:spPr/>
    </dgm:pt>
    <dgm:pt modelId="{8D80C1F7-E55F-F747-9F9A-7636FE9FD5DF}" type="pres">
      <dgm:prSet presAssocID="{6D2EC0D7-6DA9-4A02-AE35-399D42AD56D4}" presName="vert1" presStyleCnt="0"/>
      <dgm:spPr/>
    </dgm:pt>
  </dgm:ptLst>
  <dgm:cxnLst>
    <dgm:cxn modelId="{04EA6B11-A3B3-1448-8E3E-E043F1E26BB2}" type="presOf" srcId="{CB45A707-FB04-4F5D-B18C-0DBEB7EAA8D3}" destId="{7E3EDE8C-64E5-A744-9F50-E0248D9EDD2A}" srcOrd="0" destOrd="0" presId="urn:microsoft.com/office/officeart/2008/layout/LinedList"/>
    <dgm:cxn modelId="{0E986313-6C3F-4AF6-8B94-15F8AFD3A9F7}" srcId="{2DDD3FB2-69D4-4F4A-9EB2-CC2BDA142098}" destId="{6D2EC0D7-6DA9-4A02-AE35-399D42AD56D4}" srcOrd="3" destOrd="0" parTransId="{07BFB601-543B-4EFA-86CD-6A61AC2E9003}" sibTransId="{F36BC6FE-44D6-4232-AD95-C86060B7CB77}"/>
    <dgm:cxn modelId="{40095F1D-A6A6-4D47-8305-2760DE005B21}" srcId="{2DDD3FB2-69D4-4F4A-9EB2-CC2BDA142098}" destId="{CB45A707-FB04-4F5D-B18C-0DBEB7EAA8D3}" srcOrd="2" destOrd="0" parTransId="{4333107A-4674-40E8-9F87-F52A9926AC78}" sibTransId="{AFEB3F96-4156-4C26-A722-4D8427177842}"/>
    <dgm:cxn modelId="{401ECE58-25CD-5D44-A8B0-E7BF7F3841D1}" type="presOf" srcId="{28D4CB1B-0D0C-4F19-BF0D-81EC83A994E8}" destId="{380D1DA1-209E-9A47-8495-3411E442ECA2}" srcOrd="0" destOrd="0" presId="urn:microsoft.com/office/officeart/2008/layout/LinedList"/>
    <dgm:cxn modelId="{7962BA5F-538F-3249-8BD2-8D8391CC8CA0}" type="presOf" srcId="{2DDD3FB2-69D4-4F4A-9EB2-CC2BDA142098}" destId="{71653900-D041-624E-A0D5-83CEA5632EEB}" srcOrd="0" destOrd="0" presId="urn:microsoft.com/office/officeart/2008/layout/LinedList"/>
    <dgm:cxn modelId="{12B0147F-47C4-4AEC-9755-5F0EFF69BE2E}" srcId="{2DDD3FB2-69D4-4F4A-9EB2-CC2BDA142098}" destId="{28D4CB1B-0D0C-4F19-BF0D-81EC83A994E8}" srcOrd="1" destOrd="0" parTransId="{23ABCDED-83FB-4644-85C3-D83D29FB2BC3}" sibTransId="{BD63C880-6BAB-445D-9BB5-CDA85FBFFEBD}"/>
    <dgm:cxn modelId="{7E5F1281-988D-8B46-B2D9-65BB817CE1AC}" type="presOf" srcId="{6D2EC0D7-6DA9-4A02-AE35-399D42AD56D4}" destId="{B575CC79-34A6-AB43-8C81-BC914A8FD03D}" srcOrd="0" destOrd="0" presId="urn:microsoft.com/office/officeart/2008/layout/LinedList"/>
    <dgm:cxn modelId="{C3E28EA9-BD70-534C-BA51-43155C03A771}" type="presOf" srcId="{7CE50B74-5B69-4ACA-BB8D-3884DD9EC41E}" destId="{6D23738A-0F18-AE4B-9FF7-FD07FE4FB8C7}" srcOrd="0" destOrd="0" presId="urn:microsoft.com/office/officeart/2008/layout/LinedList"/>
    <dgm:cxn modelId="{AEF15DBB-8472-4A06-9D2B-516C21BD54A3}" srcId="{2DDD3FB2-69D4-4F4A-9EB2-CC2BDA142098}" destId="{7CE50B74-5B69-4ACA-BB8D-3884DD9EC41E}" srcOrd="0" destOrd="0" parTransId="{214D21D9-76EC-43E2-A5E1-1C0EDAA38C7B}" sibTransId="{4440156E-5E3C-481E-B108-5BB3DD303211}"/>
    <dgm:cxn modelId="{D65E23EC-AA55-8840-9D10-9E593F45F6AD}" type="presParOf" srcId="{71653900-D041-624E-A0D5-83CEA5632EEB}" destId="{63139CC5-E5E7-1240-886D-EFB204939F14}" srcOrd="0" destOrd="0" presId="urn:microsoft.com/office/officeart/2008/layout/LinedList"/>
    <dgm:cxn modelId="{B3606D68-0DB1-7249-9C34-0741A3B0C0F7}" type="presParOf" srcId="{71653900-D041-624E-A0D5-83CEA5632EEB}" destId="{96D0A084-9F8E-B142-908D-B3BC86EF8718}" srcOrd="1" destOrd="0" presId="urn:microsoft.com/office/officeart/2008/layout/LinedList"/>
    <dgm:cxn modelId="{1A182754-935C-6B48-98E5-D8F9AE6A68C4}" type="presParOf" srcId="{96D0A084-9F8E-B142-908D-B3BC86EF8718}" destId="{6D23738A-0F18-AE4B-9FF7-FD07FE4FB8C7}" srcOrd="0" destOrd="0" presId="urn:microsoft.com/office/officeart/2008/layout/LinedList"/>
    <dgm:cxn modelId="{10609EE2-8A23-2F4F-A7B0-7BD9303AD9AB}" type="presParOf" srcId="{96D0A084-9F8E-B142-908D-B3BC86EF8718}" destId="{DDA083D6-8336-AD46-9392-22B519116D7A}" srcOrd="1" destOrd="0" presId="urn:microsoft.com/office/officeart/2008/layout/LinedList"/>
    <dgm:cxn modelId="{4AB8D505-5F57-E549-8539-83063E78B0CC}" type="presParOf" srcId="{71653900-D041-624E-A0D5-83CEA5632EEB}" destId="{BD5AE6B4-BC96-B846-B272-8C38FC14AB8A}" srcOrd="2" destOrd="0" presId="urn:microsoft.com/office/officeart/2008/layout/LinedList"/>
    <dgm:cxn modelId="{8CD4BB4A-567A-E246-B545-D9BBD007201C}" type="presParOf" srcId="{71653900-D041-624E-A0D5-83CEA5632EEB}" destId="{8DC7DD83-4975-4B48-AFFC-B3B456B3B069}" srcOrd="3" destOrd="0" presId="urn:microsoft.com/office/officeart/2008/layout/LinedList"/>
    <dgm:cxn modelId="{18442A82-A586-6F48-B033-25BEC98BD59E}" type="presParOf" srcId="{8DC7DD83-4975-4B48-AFFC-B3B456B3B069}" destId="{380D1DA1-209E-9A47-8495-3411E442ECA2}" srcOrd="0" destOrd="0" presId="urn:microsoft.com/office/officeart/2008/layout/LinedList"/>
    <dgm:cxn modelId="{89AEAB5A-403C-F543-89FE-2D4CBD2DD985}" type="presParOf" srcId="{8DC7DD83-4975-4B48-AFFC-B3B456B3B069}" destId="{516B23EB-D8E6-E443-8199-1B7F525AAC17}" srcOrd="1" destOrd="0" presId="urn:microsoft.com/office/officeart/2008/layout/LinedList"/>
    <dgm:cxn modelId="{DDE524E6-4F39-E542-ACCC-C8CCE81AA403}" type="presParOf" srcId="{71653900-D041-624E-A0D5-83CEA5632EEB}" destId="{003200B8-5B60-584D-A634-58DFACE9B4E4}" srcOrd="4" destOrd="0" presId="urn:microsoft.com/office/officeart/2008/layout/LinedList"/>
    <dgm:cxn modelId="{200BDD17-62BD-B544-8DAF-16629F56932C}" type="presParOf" srcId="{71653900-D041-624E-A0D5-83CEA5632EEB}" destId="{DE22BA6D-BD04-FA40-A1F8-185141945E65}" srcOrd="5" destOrd="0" presId="urn:microsoft.com/office/officeart/2008/layout/LinedList"/>
    <dgm:cxn modelId="{35F3C175-5EFD-2A41-ACF0-A64C20846817}" type="presParOf" srcId="{DE22BA6D-BD04-FA40-A1F8-185141945E65}" destId="{7E3EDE8C-64E5-A744-9F50-E0248D9EDD2A}" srcOrd="0" destOrd="0" presId="urn:microsoft.com/office/officeart/2008/layout/LinedList"/>
    <dgm:cxn modelId="{7158E213-F3F0-6A49-8364-D4A684479303}" type="presParOf" srcId="{DE22BA6D-BD04-FA40-A1F8-185141945E65}" destId="{FFD377C8-B7EE-864E-B20D-48BFB5CC0E4B}" srcOrd="1" destOrd="0" presId="urn:microsoft.com/office/officeart/2008/layout/LinedList"/>
    <dgm:cxn modelId="{305A432B-CF8A-E04B-9A4D-C8D91ADD2558}" type="presParOf" srcId="{71653900-D041-624E-A0D5-83CEA5632EEB}" destId="{D68BDCB6-A7F7-8D47-87C4-EEBE416F88E0}" srcOrd="6" destOrd="0" presId="urn:microsoft.com/office/officeart/2008/layout/LinedList"/>
    <dgm:cxn modelId="{0C26F349-B6DB-7A43-8D28-4EE77AAF263A}" type="presParOf" srcId="{71653900-D041-624E-A0D5-83CEA5632EEB}" destId="{4DC3A81A-34D6-5746-AF3C-FD18285FE62A}" srcOrd="7" destOrd="0" presId="urn:microsoft.com/office/officeart/2008/layout/LinedList"/>
    <dgm:cxn modelId="{050A91B4-1F29-E849-930D-70F9997A45C0}" type="presParOf" srcId="{4DC3A81A-34D6-5746-AF3C-FD18285FE62A}" destId="{B575CC79-34A6-AB43-8C81-BC914A8FD03D}" srcOrd="0" destOrd="0" presId="urn:microsoft.com/office/officeart/2008/layout/LinedList"/>
    <dgm:cxn modelId="{811B6785-9694-3540-BB82-482C3F081351}" type="presParOf" srcId="{4DC3A81A-34D6-5746-AF3C-FD18285FE62A}" destId="{8D80C1F7-E55F-F747-9F9A-7636FE9FD5DF}" srcOrd="1" destOrd="0" presId="urn:microsoft.com/office/officeart/2008/layout/LinedList"/>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139CC5-E5E7-1240-886D-EFB204939F14}">
      <dsp:nvSpPr>
        <dsp:cNvPr id="0" name=""/>
        <dsp:cNvSpPr/>
      </dsp:nvSpPr>
      <dsp:spPr>
        <a:xfrm>
          <a:off x="0" y="0"/>
          <a:ext cx="6510057"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D23738A-0F18-AE4B-9FF7-FD07FE4FB8C7}">
      <dsp:nvSpPr>
        <dsp:cNvPr id="0" name=""/>
        <dsp:cNvSpPr/>
      </dsp:nvSpPr>
      <dsp:spPr>
        <a:xfrm>
          <a:off x="0" y="0"/>
          <a:ext cx="6510057" cy="13761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marL="0" lvl="0" indent="0" algn="l" defTabSz="1422400">
            <a:lnSpc>
              <a:spcPct val="90000"/>
            </a:lnSpc>
            <a:spcBef>
              <a:spcPct val="0"/>
            </a:spcBef>
            <a:spcAft>
              <a:spcPct val="35000"/>
            </a:spcAft>
            <a:buNone/>
          </a:pPr>
          <a:r>
            <a:rPr lang="fr-FR" sz="3200" kern="1200" dirty="0">
              <a:latin typeface="VG5001 Light" pitchFamily="2" charset="77"/>
              <a:ea typeface="VG5001 Light" pitchFamily="2" charset="77"/>
            </a:rPr>
            <a:t>1. La notion de Réseaux Sociaux Numériques (RSN)</a:t>
          </a:r>
          <a:endParaRPr lang="en-US" sz="3200" kern="1200" dirty="0">
            <a:latin typeface="VG5001 Light" pitchFamily="2" charset="77"/>
            <a:ea typeface="VG5001 Light" pitchFamily="2" charset="77"/>
          </a:endParaRPr>
        </a:p>
      </dsp:txBody>
      <dsp:txXfrm>
        <a:off x="0" y="0"/>
        <a:ext cx="6510057" cy="1376171"/>
      </dsp:txXfrm>
    </dsp:sp>
    <dsp:sp modelId="{BD5AE6B4-BC96-B846-B272-8C38FC14AB8A}">
      <dsp:nvSpPr>
        <dsp:cNvPr id="0" name=""/>
        <dsp:cNvSpPr/>
      </dsp:nvSpPr>
      <dsp:spPr>
        <a:xfrm>
          <a:off x="0" y="1376171"/>
          <a:ext cx="6510057"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80D1DA1-209E-9A47-8495-3411E442ECA2}">
      <dsp:nvSpPr>
        <dsp:cNvPr id="0" name=""/>
        <dsp:cNvSpPr/>
      </dsp:nvSpPr>
      <dsp:spPr>
        <a:xfrm>
          <a:off x="0" y="1376171"/>
          <a:ext cx="6510057" cy="13761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160" tIns="137160" rIns="137160" bIns="137160" numCol="1" spcCol="1270" anchor="t" anchorCtr="0">
          <a:noAutofit/>
        </a:bodyPr>
        <a:lstStyle/>
        <a:p>
          <a:pPr marL="0" lvl="0" indent="0" algn="l" defTabSz="1600200">
            <a:lnSpc>
              <a:spcPct val="90000"/>
            </a:lnSpc>
            <a:spcBef>
              <a:spcPct val="0"/>
            </a:spcBef>
            <a:spcAft>
              <a:spcPct val="35000"/>
            </a:spcAft>
            <a:buNone/>
          </a:pPr>
          <a:r>
            <a:rPr lang="fr-FR" sz="3600" kern="1200" dirty="0">
              <a:latin typeface="VG5001 Light" pitchFamily="2" charset="77"/>
              <a:ea typeface="VG5001 Light" pitchFamily="2" charset="77"/>
            </a:rPr>
            <a:t>2. Le bien être des jeunes dans le cyberspace</a:t>
          </a:r>
          <a:endParaRPr lang="en-US" sz="3600" kern="1200" dirty="0">
            <a:latin typeface="VG5001 Light" pitchFamily="2" charset="77"/>
            <a:ea typeface="VG5001 Light" pitchFamily="2" charset="77"/>
          </a:endParaRPr>
        </a:p>
      </dsp:txBody>
      <dsp:txXfrm>
        <a:off x="0" y="1376171"/>
        <a:ext cx="6510057" cy="1376171"/>
      </dsp:txXfrm>
    </dsp:sp>
    <dsp:sp modelId="{003200B8-5B60-584D-A634-58DFACE9B4E4}">
      <dsp:nvSpPr>
        <dsp:cNvPr id="0" name=""/>
        <dsp:cNvSpPr/>
      </dsp:nvSpPr>
      <dsp:spPr>
        <a:xfrm>
          <a:off x="0" y="2752343"/>
          <a:ext cx="6510057"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E3EDE8C-64E5-A744-9F50-E0248D9EDD2A}">
      <dsp:nvSpPr>
        <dsp:cNvPr id="0" name=""/>
        <dsp:cNvSpPr/>
      </dsp:nvSpPr>
      <dsp:spPr>
        <a:xfrm>
          <a:off x="0" y="2778105"/>
          <a:ext cx="6510057" cy="13761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160" tIns="137160" rIns="137160" bIns="137160" numCol="1" spcCol="1270" anchor="t" anchorCtr="0">
          <a:noAutofit/>
        </a:bodyPr>
        <a:lstStyle/>
        <a:p>
          <a:pPr marL="0" lvl="0" indent="0" algn="l" defTabSz="1600200">
            <a:lnSpc>
              <a:spcPct val="90000"/>
            </a:lnSpc>
            <a:spcBef>
              <a:spcPct val="0"/>
            </a:spcBef>
            <a:spcAft>
              <a:spcPct val="35000"/>
            </a:spcAft>
            <a:buNone/>
          </a:pPr>
          <a:r>
            <a:rPr lang="fr-FR" sz="3600" kern="1200" dirty="0">
              <a:latin typeface="VG5001 Light" pitchFamily="2" charset="77"/>
              <a:ea typeface="VG5001 Light" pitchFamily="2" charset="77"/>
            </a:rPr>
            <a:t>3. Le mal être des jeunes dans le cyberespace</a:t>
          </a:r>
        </a:p>
      </dsp:txBody>
      <dsp:txXfrm>
        <a:off x="0" y="2778105"/>
        <a:ext cx="6510057" cy="1376171"/>
      </dsp:txXfrm>
    </dsp:sp>
    <dsp:sp modelId="{D68BDCB6-A7F7-8D47-87C4-EEBE416F88E0}">
      <dsp:nvSpPr>
        <dsp:cNvPr id="0" name=""/>
        <dsp:cNvSpPr/>
      </dsp:nvSpPr>
      <dsp:spPr>
        <a:xfrm>
          <a:off x="0" y="4128515"/>
          <a:ext cx="6510057"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575CC79-34A6-AB43-8C81-BC914A8FD03D}">
      <dsp:nvSpPr>
        <dsp:cNvPr id="0" name=""/>
        <dsp:cNvSpPr/>
      </dsp:nvSpPr>
      <dsp:spPr>
        <a:xfrm>
          <a:off x="0" y="4128515"/>
          <a:ext cx="6510057" cy="13761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marL="0" lvl="0" indent="0" algn="l" defTabSz="1422400">
            <a:lnSpc>
              <a:spcPct val="90000"/>
            </a:lnSpc>
            <a:spcBef>
              <a:spcPct val="0"/>
            </a:spcBef>
            <a:spcAft>
              <a:spcPct val="35000"/>
            </a:spcAft>
            <a:buNone/>
          </a:pPr>
          <a:r>
            <a:rPr lang="fr-FR" sz="3200" kern="1200" dirty="0">
              <a:latin typeface="VG5001 Light" pitchFamily="2" charset="77"/>
              <a:ea typeface="VG5001 Light" pitchFamily="2" charset="77"/>
            </a:rPr>
            <a:t>4. Quel équilibre dans le rapport éducatif pour les professionnels ? </a:t>
          </a:r>
          <a:r>
            <a:rPr lang="fr-FR" sz="3200" b="1" i="0" kern="1200" dirty="0">
              <a:latin typeface="VG5001 Light" pitchFamily="2" charset="77"/>
              <a:ea typeface="VG5001 Light" pitchFamily="2" charset="77"/>
            </a:rPr>
            <a:t>Quelques pistes </a:t>
          </a:r>
          <a:endParaRPr lang="en-US" sz="3200" b="1" i="0" kern="1200" dirty="0">
            <a:latin typeface="VG5001 Light" pitchFamily="2" charset="77"/>
            <a:ea typeface="VG5001 Light" pitchFamily="2" charset="77"/>
          </a:endParaRPr>
        </a:p>
      </dsp:txBody>
      <dsp:txXfrm>
        <a:off x="0" y="4128515"/>
        <a:ext cx="6510057" cy="1376171"/>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1" name="PlaceHolder 1"/>
          <p:cNvSpPr>
            <a:spLocks noGrp="1"/>
          </p:cNvSpPr>
          <p:nvPr>
            <p:ph type="sldImg"/>
          </p:nvPr>
        </p:nvSpPr>
        <p:spPr>
          <a:xfrm>
            <a:off x="216000" y="812520"/>
            <a:ext cx="7127280" cy="4008960"/>
          </a:xfrm>
          <a:prstGeom prst="rect">
            <a:avLst/>
          </a:prstGeom>
        </p:spPr>
        <p:txBody>
          <a:bodyPr lIns="0" rIns="0" tIns="0" bIns="0" anchor="ctr">
            <a:noAutofit/>
          </a:bodyPr>
          <a:p>
            <a:r>
              <a:rPr b="0" lang="fr-FR" sz="1800" spc="-1" strike="noStrike">
                <a:solidFill>
                  <a:srgbClr val="000000"/>
                </a:solidFill>
                <a:latin typeface="Calibri"/>
              </a:rPr>
              <a:t>Cliquez pour déplacer la diapo</a:t>
            </a:r>
            <a:endParaRPr b="0" lang="fr-FR" sz="1800" spc="-1" strike="noStrike">
              <a:solidFill>
                <a:srgbClr val="000000"/>
              </a:solidFill>
              <a:latin typeface="Calibri"/>
            </a:endParaRPr>
          </a:p>
        </p:txBody>
      </p:sp>
      <p:sp>
        <p:nvSpPr>
          <p:cNvPr id="42" name="PlaceHolder 2"/>
          <p:cNvSpPr>
            <a:spLocks noGrp="1"/>
          </p:cNvSpPr>
          <p:nvPr>
            <p:ph type="body"/>
          </p:nvPr>
        </p:nvSpPr>
        <p:spPr>
          <a:xfrm>
            <a:off x="756000" y="5078520"/>
            <a:ext cx="6047640" cy="4811040"/>
          </a:xfrm>
          <a:prstGeom prst="rect">
            <a:avLst/>
          </a:prstGeom>
        </p:spPr>
        <p:txBody>
          <a:bodyPr lIns="0" rIns="0" tIns="0" bIns="0">
            <a:noAutofit/>
          </a:bodyPr>
          <a:p>
            <a:r>
              <a:rPr b="0" lang="fr-FR" sz="2000" spc="-1" strike="noStrike">
                <a:latin typeface="Arial"/>
              </a:rPr>
              <a:t>Cliquez pour modifier le format des notes</a:t>
            </a:r>
            <a:endParaRPr b="0" lang="fr-FR" sz="2000" spc="-1" strike="noStrike">
              <a:latin typeface="Arial"/>
            </a:endParaRPr>
          </a:p>
        </p:txBody>
      </p:sp>
      <p:sp>
        <p:nvSpPr>
          <p:cNvPr id="43" name="PlaceHolder 3"/>
          <p:cNvSpPr>
            <a:spLocks noGrp="1"/>
          </p:cNvSpPr>
          <p:nvPr>
            <p:ph type="hdr"/>
          </p:nvPr>
        </p:nvSpPr>
        <p:spPr>
          <a:xfrm>
            <a:off x="0" y="0"/>
            <a:ext cx="3280680" cy="534240"/>
          </a:xfrm>
          <a:prstGeom prst="rect">
            <a:avLst/>
          </a:prstGeom>
        </p:spPr>
        <p:txBody>
          <a:bodyPr lIns="0" rIns="0" tIns="0" bIns="0">
            <a:noAutofit/>
          </a:bodyPr>
          <a:p>
            <a:r>
              <a:rPr b="0" lang="fr-FR" sz="1400" spc="-1" strike="noStrike">
                <a:latin typeface="Times New Roman"/>
              </a:rPr>
              <a:t>&lt;en-tête&gt;</a:t>
            </a:r>
            <a:endParaRPr b="0" lang="fr-FR" sz="1400" spc="-1" strike="noStrike">
              <a:latin typeface="Times New Roman"/>
            </a:endParaRPr>
          </a:p>
        </p:txBody>
      </p:sp>
      <p:sp>
        <p:nvSpPr>
          <p:cNvPr id="44" name="PlaceHolder 4"/>
          <p:cNvSpPr>
            <a:spLocks noGrp="1"/>
          </p:cNvSpPr>
          <p:nvPr>
            <p:ph type="dt"/>
          </p:nvPr>
        </p:nvSpPr>
        <p:spPr>
          <a:xfrm>
            <a:off x="4278960" y="0"/>
            <a:ext cx="3280680" cy="534240"/>
          </a:xfrm>
          <a:prstGeom prst="rect">
            <a:avLst/>
          </a:prstGeom>
        </p:spPr>
        <p:txBody>
          <a:bodyPr lIns="0" rIns="0" tIns="0" bIns="0">
            <a:noAutofit/>
          </a:bodyPr>
          <a:p>
            <a:pPr algn="r"/>
            <a:r>
              <a:rPr b="0" lang="fr-FR" sz="1400" spc="-1" strike="noStrike">
                <a:latin typeface="Times New Roman"/>
              </a:rPr>
              <a:t>&lt;date/heure&gt;</a:t>
            </a:r>
            <a:endParaRPr b="0" lang="fr-FR" sz="1400" spc="-1" strike="noStrike">
              <a:latin typeface="Times New Roman"/>
            </a:endParaRPr>
          </a:p>
        </p:txBody>
      </p:sp>
      <p:sp>
        <p:nvSpPr>
          <p:cNvPr id="45" name="PlaceHolder 5"/>
          <p:cNvSpPr>
            <a:spLocks noGrp="1"/>
          </p:cNvSpPr>
          <p:nvPr>
            <p:ph type="ftr"/>
          </p:nvPr>
        </p:nvSpPr>
        <p:spPr>
          <a:xfrm>
            <a:off x="0" y="10157400"/>
            <a:ext cx="3280680" cy="534240"/>
          </a:xfrm>
          <a:prstGeom prst="rect">
            <a:avLst/>
          </a:prstGeom>
        </p:spPr>
        <p:txBody>
          <a:bodyPr lIns="0" rIns="0" tIns="0" bIns="0" anchor="b">
            <a:noAutofit/>
          </a:bodyPr>
          <a:p>
            <a:r>
              <a:rPr b="0" lang="fr-FR" sz="1400" spc="-1" strike="noStrike">
                <a:latin typeface="Times New Roman"/>
              </a:rPr>
              <a:t>&lt;pied de page&gt;</a:t>
            </a:r>
            <a:endParaRPr b="0" lang="fr-FR" sz="1400" spc="-1" strike="noStrike">
              <a:latin typeface="Times New Roman"/>
            </a:endParaRPr>
          </a:p>
        </p:txBody>
      </p:sp>
      <p:sp>
        <p:nvSpPr>
          <p:cNvPr id="46" name="PlaceHolder 6"/>
          <p:cNvSpPr>
            <a:spLocks noGrp="1"/>
          </p:cNvSpPr>
          <p:nvPr>
            <p:ph type="sldNum"/>
          </p:nvPr>
        </p:nvSpPr>
        <p:spPr>
          <a:xfrm>
            <a:off x="4278960" y="10157400"/>
            <a:ext cx="3280680" cy="534240"/>
          </a:xfrm>
          <a:prstGeom prst="rect">
            <a:avLst/>
          </a:prstGeom>
        </p:spPr>
        <p:txBody>
          <a:bodyPr lIns="0" rIns="0" tIns="0" bIns="0" anchor="b">
            <a:noAutofit/>
          </a:bodyPr>
          <a:p>
            <a:pPr algn="r"/>
            <a:fld id="{D4470634-5264-4867-BD47-D55AAFB247D5}" type="slidenum">
              <a:rPr b="0" lang="fr-FR" sz="1400" spc="-1" strike="noStrike">
                <a:latin typeface="Times New Roman"/>
              </a:rPr>
              <a:t>&lt;numéro&gt;</a:t>
            </a:fld>
            <a:endParaRPr b="0" lang="fr-FR" sz="1400" spc="-1" strike="noStrike">
              <a:latin typeface="Times New Roman"/>
            </a:endParaRPr>
          </a:p>
        </p:txBody>
      </p:sp>
    </p:spTree>
  </p:cSld>
  <p:clrMap bg1="lt1" bg2="lt2" tx1="dk1" tx2="dk2" accent1="accent1" accent2="accent2" accent3="accent3" accent4="accent4" accent5="accent5" accent6="accent6" hlink="hlink" folHlink="folHlink"/>
</p:notesMaster>
</file>

<file path=ppt/notesSlides/_rels/notesSlide1.xml.rels><?xml version="1.0" encoding="UTF-8"?>
<Relationships xmlns="http://schemas.openxmlformats.org/package/2006/relationships"><Relationship Id="rId1" Type="http://schemas.openxmlformats.org/officeDocument/2006/relationships/slide" Target="../slides/slide1.xml"/><Relationship Id="rId2" Type="http://schemas.openxmlformats.org/officeDocument/2006/relationships/notesMaster" Target="../notesMasters/notesMaster1.xml"/>
</Relationships>
</file>

<file path=ppt/notesSlides/_rels/notesSlide4.xml.rels><?xml version="1.0" encoding="UTF-8"?>
<Relationships xmlns="http://schemas.openxmlformats.org/package/2006/relationships"><Relationship Id="rId1" Type="http://schemas.openxmlformats.org/officeDocument/2006/relationships/slide" Target="../slides/slide4.xml"/><Relationship Id="rId2" Type="http://schemas.openxmlformats.org/officeDocument/2006/relationships/notesMaster" Target="../notesMasters/notesMaster1.xml"/>
</Relationships>
</file>

<file path=ppt/notesSlides/_rels/notesSlide9.xml.rels><?xml version="1.0" encoding="UTF-8"?>
<Relationships xmlns="http://schemas.openxmlformats.org/package/2006/relationships"><Relationship Id="rId1" Type="http://schemas.openxmlformats.org/officeDocument/2006/relationships/slide" Target="../slides/slide9.xml"/><Relationship Id="rId2" Type="http://schemas.openxmlformats.org/officeDocument/2006/relationships/notesMaster" Target="../notesMasters/notesMaster1.xml"/>
</Relationships>
</file>

<file path=ppt/notesSlides/notesSlide1.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4" name="PlaceHolder 1"/>
          <p:cNvSpPr>
            <a:spLocks noGrp="1"/>
          </p:cNvSpPr>
          <p:nvPr>
            <p:ph type="sldImg"/>
          </p:nvPr>
        </p:nvSpPr>
        <p:spPr>
          <a:xfrm>
            <a:off x="685800" y="1143000"/>
            <a:ext cx="5486040" cy="3085920"/>
          </a:xfrm>
          <a:prstGeom prst="rect">
            <a:avLst/>
          </a:prstGeom>
        </p:spPr>
      </p:sp>
      <p:sp>
        <p:nvSpPr>
          <p:cNvPr id="125" name="PlaceHolder 2"/>
          <p:cNvSpPr>
            <a:spLocks noGrp="1"/>
          </p:cNvSpPr>
          <p:nvPr>
            <p:ph type="body"/>
          </p:nvPr>
        </p:nvSpPr>
        <p:spPr>
          <a:xfrm>
            <a:off x="685800" y="4400640"/>
            <a:ext cx="5486040" cy="3600000"/>
          </a:xfrm>
          <a:prstGeom prst="rect">
            <a:avLst/>
          </a:prstGeom>
        </p:spPr>
        <p:txBody>
          <a:bodyPr>
            <a:noAutofit/>
          </a:bodyPr>
          <a:p>
            <a:endParaRPr b="0" lang="fr-FR" sz="2000" spc="-1" strike="noStrike">
              <a:latin typeface="Arial"/>
            </a:endParaRPr>
          </a:p>
        </p:txBody>
      </p:sp>
      <p:sp>
        <p:nvSpPr>
          <p:cNvPr id="126" name="TextShape 3"/>
          <p:cNvSpPr txBox="1"/>
          <p:nvPr/>
        </p:nvSpPr>
        <p:spPr>
          <a:xfrm>
            <a:off x="3884760" y="8685360"/>
            <a:ext cx="2971440" cy="458280"/>
          </a:xfrm>
          <a:prstGeom prst="rect">
            <a:avLst/>
          </a:prstGeom>
          <a:noFill/>
          <a:ln>
            <a:noFill/>
          </a:ln>
        </p:spPr>
        <p:txBody>
          <a:bodyPr anchor="b">
            <a:noAutofit/>
          </a:bodyPr>
          <a:p>
            <a:pPr algn="r">
              <a:lnSpc>
                <a:spcPct val="100000"/>
              </a:lnSpc>
            </a:pPr>
            <a:fld id="{3BE23FA4-BA0F-4CB3-A341-A7A3018C81AF}" type="slidenum">
              <a:rPr b="0" lang="fr-FR" sz="1200" spc="-1" strike="noStrike">
                <a:latin typeface="Times New Roman"/>
              </a:rPr>
              <a:t>9</a:t>
            </a:fld>
            <a:endParaRPr b="0" lang="fr-FR" sz="1200" spc="-1" strike="noStrike">
              <a:latin typeface="Times New Roman"/>
            </a:endParaRPr>
          </a:p>
        </p:txBody>
      </p:sp>
    </p:spTree>
  </p:cSld>
</p:notes>
</file>

<file path=ppt/notesSlides/notesSlide4.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7" name="PlaceHolder 1"/>
          <p:cNvSpPr>
            <a:spLocks noGrp="1"/>
          </p:cNvSpPr>
          <p:nvPr>
            <p:ph type="sldImg"/>
          </p:nvPr>
        </p:nvSpPr>
        <p:spPr>
          <a:xfrm>
            <a:off x="685800" y="1143000"/>
            <a:ext cx="5486040" cy="3085920"/>
          </a:xfrm>
          <a:prstGeom prst="rect">
            <a:avLst/>
          </a:prstGeom>
        </p:spPr>
      </p:sp>
      <p:sp>
        <p:nvSpPr>
          <p:cNvPr id="128" name="PlaceHolder 2"/>
          <p:cNvSpPr>
            <a:spLocks noGrp="1"/>
          </p:cNvSpPr>
          <p:nvPr>
            <p:ph type="body"/>
          </p:nvPr>
        </p:nvSpPr>
        <p:spPr>
          <a:xfrm>
            <a:off x="685800" y="4400640"/>
            <a:ext cx="5486040" cy="3600000"/>
          </a:xfrm>
          <a:prstGeom prst="rect">
            <a:avLst/>
          </a:prstGeom>
        </p:spPr>
        <p:txBody>
          <a:bodyPr>
            <a:noAutofit/>
          </a:bodyPr>
          <a:p>
            <a:endParaRPr b="0" lang="fr-FR" sz="2000" spc="-1" strike="noStrike">
              <a:latin typeface="Arial"/>
            </a:endParaRPr>
          </a:p>
        </p:txBody>
      </p:sp>
      <p:sp>
        <p:nvSpPr>
          <p:cNvPr id="129" name="TextShape 3"/>
          <p:cNvSpPr txBox="1"/>
          <p:nvPr/>
        </p:nvSpPr>
        <p:spPr>
          <a:xfrm>
            <a:off x="3884760" y="8685360"/>
            <a:ext cx="2971440" cy="458280"/>
          </a:xfrm>
          <a:prstGeom prst="rect">
            <a:avLst/>
          </a:prstGeom>
          <a:noFill/>
          <a:ln>
            <a:noFill/>
          </a:ln>
        </p:spPr>
        <p:txBody>
          <a:bodyPr anchor="b">
            <a:noAutofit/>
          </a:bodyPr>
          <a:p>
            <a:pPr algn="r">
              <a:lnSpc>
                <a:spcPct val="100000"/>
              </a:lnSpc>
            </a:pPr>
            <a:fld id="{8D64A69B-3F65-4EDA-B633-E1855C99BF32}" type="slidenum">
              <a:rPr b="0" lang="fr-FR" sz="1200" spc="-1" strike="noStrike">
                <a:latin typeface="Times New Roman"/>
              </a:rPr>
              <a:t>9</a:t>
            </a:fld>
            <a:endParaRPr b="0" lang="fr-FR" sz="1200" spc="-1" strike="noStrike">
              <a:latin typeface="Times New Roman"/>
            </a:endParaRPr>
          </a:p>
        </p:txBody>
      </p:sp>
    </p:spTree>
  </p:cSld>
</p:notes>
</file>

<file path=ppt/notesSlides/notesSlide9.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0" name="PlaceHolder 1"/>
          <p:cNvSpPr>
            <a:spLocks noGrp="1"/>
          </p:cNvSpPr>
          <p:nvPr>
            <p:ph type="sldImg"/>
          </p:nvPr>
        </p:nvSpPr>
        <p:spPr>
          <a:xfrm>
            <a:off x="685800" y="1143000"/>
            <a:ext cx="5486040" cy="3085920"/>
          </a:xfrm>
          <a:prstGeom prst="rect">
            <a:avLst/>
          </a:prstGeom>
        </p:spPr>
      </p:sp>
      <p:sp>
        <p:nvSpPr>
          <p:cNvPr id="131" name="PlaceHolder 2"/>
          <p:cNvSpPr>
            <a:spLocks noGrp="1"/>
          </p:cNvSpPr>
          <p:nvPr>
            <p:ph type="body"/>
          </p:nvPr>
        </p:nvSpPr>
        <p:spPr>
          <a:xfrm>
            <a:off x="685800" y="4400640"/>
            <a:ext cx="5486040" cy="3600000"/>
          </a:xfrm>
          <a:prstGeom prst="rect">
            <a:avLst/>
          </a:prstGeom>
        </p:spPr>
        <p:txBody>
          <a:bodyPr>
            <a:noAutofit/>
          </a:bodyPr>
          <a:p>
            <a:endParaRPr b="0" lang="fr-FR" sz="2000" spc="-1" strike="noStrike">
              <a:latin typeface="Arial"/>
            </a:endParaRPr>
          </a:p>
        </p:txBody>
      </p:sp>
      <p:sp>
        <p:nvSpPr>
          <p:cNvPr id="132" name="TextShape 3"/>
          <p:cNvSpPr txBox="1"/>
          <p:nvPr/>
        </p:nvSpPr>
        <p:spPr>
          <a:xfrm>
            <a:off x="3884760" y="8685360"/>
            <a:ext cx="2971440" cy="458280"/>
          </a:xfrm>
          <a:prstGeom prst="rect">
            <a:avLst/>
          </a:prstGeom>
          <a:noFill/>
          <a:ln>
            <a:noFill/>
          </a:ln>
        </p:spPr>
        <p:txBody>
          <a:bodyPr anchor="b">
            <a:noAutofit/>
          </a:bodyPr>
          <a:p>
            <a:pPr algn="r">
              <a:lnSpc>
                <a:spcPct val="100000"/>
              </a:lnSpc>
            </a:pPr>
            <a:fld id="{BA9A8A31-ED57-4F80-AE8B-BB5DD0A72912}" type="slidenum">
              <a:rPr b="0" lang="fr-FR" sz="1200" spc="-1" strike="noStrike">
                <a:latin typeface="Times New Roman"/>
              </a:rPr>
              <a:t>&lt;numéro&gt;</a:t>
            </a:fld>
            <a:endParaRPr b="0" lang="fr-FR" sz="1200" spc="-1" strike="noStrike">
              <a:latin typeface="Times New Roman"/>
            </a:endParaRPr>
          </a:p>
        </p:txBody>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838080" y="365040"/>
            <a:ext cx="10515240" cy="1325160"/>
          </a:xfrm>
          <a:prstGeom prst="rect">
            <a:avLst/>
          </a:prstGeom>
        </p:spPr>
        <p:txBody>
          <a:bodyPr lIns="0" rIns="0" tIns="0" bIns="0" anchor="ctr">
            <a:noAutofit/>
          </a:bodyPr>
          <a:p>
            <a:endParaRPr b="0" lang="fr-FR" sz="1800" spc="-1" strike="noStrike">
              <a:solidFill>
                <a:srgbClr val="000000"/>
              </a:solidFill>
              <a:latin typeface="Calibri"/>
            </a:endParaRPr>
          </a:p>
        </p:txBody>
      </p:sp>
      <p:sp>
        <p:nvSpPr>
          <p:cNvPr id="27" name="PlaceHolder 2"/>
          <p:cNvSpPr>
            <a:spLocks noGrp="1"/>
          </p:cNvSpPr>
          <p:nvPr>
            <p:ph type="body"/>
          </p:nvPr>
        </p:nvSpPr>
        <p:spPr>
          <a:xfrm>
            <a:off x="838080" y="1825560"/>
            <a:ext cx="10515240" cy="2075040"/>
          </a:xfrm>
          <a:prstGeom prst="rect">
            <a:avLst/>
          </a:prstGeom>
        </p:spPr>
        <p:txBody>
          <a:bodyPr lIns="0" rIns="0" tIns="0" bIns="0">
            <a:normAutofit/>
          </a:bodyPr>
          <a:p>
            <a:endParaRPr b="0" lang="fr-FR" sz="2800" spc="-1" strike="noStrike">
              <a:solidFill>
                <a:srgbClr val="000000"/>
              </a:solidFill>
              <a:latin typeface="Calibri"/>
            </a:endParaRPr>
          </a:p>
        </p:txBody>
      </p:sp>
      <p:sp>
        <p:nvSpPr>
          <p:cNvPr id="28" name="PlaceHolder 3"/>
          <p:cNvSpPr>
            <a:spLocks noGrp="1"/>
          </p:cNvSpPr>
          <p:nvPr>
            <p:ph type="body"/>
          </p:nvPr>
        </p:nvSpPr>
        <p:spPr>
          <a:xfrm>
            <a:off x="838080" y="4098240"/>
            <a:ext cx="10515240" cy="2075040"/>
          </a:xfrm>
          <a:prstGeom prst="rect">
            <a:avLst/>
          </a:prstGeom>
        </p:spPr>
        <p:txBody>
          <a:bodyPr lIns="0" rIns="0" tIns="0" bIns="0">
            <a:normAutofit/>
          </a:bodyPr>
          <a:p>
            <a:endParaRPr b="0" lang="fr-FR" sz="2800" spc="-1" strike="noStrike">
              <a:solidFill>
                <a:srgbClr val="000000"/>
              </a:solidFill>
              <a:latin typeface="Calibri"/>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838080" y="365040"/>
            <a:ext cx="10515240" cy="1325160"/>
          </a:xfrm>
          <a:prstGeom prst="rect">
            <a:avLst/>
          </a:prstGeom>
        </p:spPr>
        <p:txBody>
          <a:bodyPr lIns="0" rIns="0" tIns="0" bIns="0" anchor="ctr">
            <a:noAutofit/>
          </a:bodyPr>
          <a:p>
            <a:endParaRPr b="0" lang="fr-FR" sz="1800" spc="-1" strike="noStrike">
              <a:solidFill>
                <a:srgbClr val="000000"/>
              </a:solidFill>
              <a:latin typeface="Calibri"/>
            </a:endParaRPr>
          </a:p>
        </p:txBody>
      </p:sp>
      <p:sp>
        <p:nvSpPr>
          <p:cNvPr id="30" name="PlaceHolder 2"/>
          <p:cNvSpPr>
            <a:spLocks noGrp="1"/>
          </p:cNvSpPr>
          <p:nvPr>
            <p:ph type="body"/>
          </p:nvPr>
        </p:nvSpPr>
        <p:spPr>
          <a:xfrm>
            <a:off x="838080" y="1825560"/>
            <a:ext cx="5131080" cy="2075040"/>
          </a:xfrm>
          <a:prstGeom prst="rect">
            <a:avLst/>
          </a:prstGeom>
        </p:spPr>
        <p:txBody>
          <a:bodyPr lIns="0" rIns="0" tIns="0" bIns="0">
            <a:normAutofit/>
          </a:bodyPr>
          <a:p>
            <a:endParaRPr b="0" lang="fr-FR" sz="2800" spc="-1" strike="noStrike">
              <a:solidFill>
                <a:srgbClr val="000000"/>
              </a:solidFill>
              <a:latin typeface="Calibri"/>
            </a:endParaRPr>
          </a:p>
        </p:txBody>
      </p:sp>
      <p:sp>
        <p:nvSpPr>
          <p:cNvPr id="31" name="PlaceHolder 3"/>
          <p:cNvSpPr>
            <a:spLocks noGrp="1"/>
          </p:cNvSpPr>
          <p:nvPr>
            <p:ph type="body"/>
          </p:nvPr>
        </p:nvSpPr>
        <p:spPr>
          <a:xfrm>
            <a:off x="6226200" y="1825560"/>
            <a:ext cx="5131080" cy="2075040"/>
          </a:xfrm>
          <a:prstGeom prst="rect">
            <a:avLst/>
          </a:prstGeom>
        </p:spPr>
        <p:txBody>
          <a:bodyPr lIns="0" rIns="0" tIns="0" bIns="0">
            <a:normAutofit/>
          </a:bodyPr>
          <a:p>
            <a:endParaRPr b="0" lang="fr-FR" sz="2800" spc="-1" strike="noStrike">
              <a:solidFill>
                <a:srgbClr val="000000"/>
              </a:solidFill>
              <a:latin typeface="Calibri"/>
            </a:endParaRPr>
          </a:p>
        </p:txBody>
      </p:sp>
      <p:sp>
        <p:nvSpPr>
          <p:cNvPr id="32" name="PlaceHolder 4"/>
          <p:cNvSpPr>
            <a:spLocks noGrp="1"/>
          </p:cNvSpPr>
          <p:nvPr>
            <p:ph type="body"/>
          </p:nvPr>
        </p:nvSpPr>
        <p:spPr>
          <a:xfrm>
            <a:off x="838080" y="4098240"/>
            <a:ext cx="5131080" cy="2075040"/>
          </a:xfrm>
          <a:prstGeom prst="rect">
            <a:avLst/>
          </a:prstGeom>
        </p:spPr>
        <p:txBody>
          <a:bodyPr lIns="0" rIns="0" tIns="0" bIns="0">
            <a:normAutofit/>
          </a:bodyPr>
          <a:p>
            <a:endParaRPr b="0" lang="fr-FR" sz="2800" spc="-1" strike="noStrike">
              <a:solidFill>
                <a:srgbClr val="000000"/>
              </a:solidFill>
              <a:latin typeface="Calibri"/>
            </a:endParaRPr>
          </a:p>
        </p:txBody>
      </p:sp>
      <p:sp>
        <p:nvSpPr>
          <p:cNvPr id="33" name="PlaceHolder 5"/>
          <p:cNvSpPr>
            <a:spLocks noGrp="1"/>
          </p:cNvSpPr>
          <p:nvPr>
            <p:ph type="body"/>
          </p:nvPr>
        </p:nvSpPr>
        <p:spPr>
          <a:xfrm>
            <a:off x="6226200" y="4098240"/>
            <a:ext cx="5131080" cy="2075040"/>
          </a:xfrm>
          <a:prstGeom prst="rect">
            <a:avLst/>
          </a:prstGeom>
        </p:spPr>
        <p:txBody>
          <a:bodyPr lIns="0" rIns="0" tIns="0" bIns="0">
            <a:normAutofit/>
          </a:bodyPr>
          <a:p>
            <a:endParaRPr b="0" lang="fr-FR" sz="2800" spc="-1" strike="noStrike">
              <a:solidFill>
                <a:srgbClr val="000000"/>
              </a:solidFill>
              <a:latin typeface="Calibri"/>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838080" y="365040"/>
            <a:ext cx="10515240" cy="1325160"/>
          </a:xfrm>
          <a:prstGeom prst="rect">
            <a:avLst/>
          </a:prstGeom>
        </p:spPr>
        <p:txBody>
          <a:bodyPr lIns="0" rIns="0" tIns="0" bIns="0" anchor="ctr">
            <a:noAutofit/>
          </a:bodyPr>
          <a:p>
            <a:endParaRPr b="0" lang="fr-FR" sz="1800" spc="-1" strike="noStrike">
              <a:solidFill>
                <a:srgbClr val="000000"/>
              </a:solidFill>
              <a:latin typeface="Calibri"/>
            </a:endParaRPr>
          </a:p>
        </p:txBody>
      </p:sp>
      <p:sp>
        <p:nvSpPr>
          <p:cNvPr id="35" name="PlaceHolder 2"/>
          <p:cNvSpPr>
            <a:spLocks noGrp="1"/>
          </p:cNvSpPr>
          <p:nvPr>
            <p:ph type="body"/>
          </p:nvPr>
        </p:nvSpPr>
        <p:spPr>
          <a:xfrm>
            <a:off x="838080" y="1825560"/>
            <a:ext cx="3385800" cy="2075040"/>
          </a:xfrm>
          <a:prstGeom prst="rect">
            <a:avLst/>
          </a:prstGeom>
        </p:spPr>
        <p:txBody>
          <a:bodyPr lIns="0" rIns="0" tIns="0" bIns="0">
            <a:normAutofit/>
          </a:bodyPr>
          <a:p>
            <a:endParaRPr b="0" lang="fr-FR" sz="2800" spc="-1" strike="noStrike">
              <a:solidFill>
                <a:srgbClr val="000000"/>
              </a:solidFill>
              <a:latin typeface="Calibri"/>
            </a:endParaRPr>
          </a:p>
        </p:txBody>
      </p:sp>
      <p:sp>
        <p:nvSpPr>
          <p:cNvPr id="36" name="PlaceHolder 3"/>
          <p:cNvSpPr>
            <a:spLocks noGrp="1"/>
          </p:cNvSpPr>
          <p:nvPr>
            <p:ph type="body"/>
          </p:nvPr>
        </p:nvSpPr>
        <p:spPr>
          <a:xfrm>
            <a:off x="4393440" y="1825560"/>
            <a:ext cx="3385800" cy="2075040"/>
          </a:xfrm>
          <a:prstGeom prst="rect">
            <a:avLst/>
          </a:prstGeom>
        </p:spPr>
        <p:txBody>
          <a:bodyPr lIns="0" rIns="0" tIns="0" bIns="0">
            <a:normAutofit/>
          </a:bodyPr>
          <a:p>
            <a:endParaRPr b="0" lang="fr-FR" sz="2800" spc="-1" strike="noStrike">
              <a:solidFill>
                <a:srgbClr val="000000"/>
              </a:solidFill>
              <a:latin typeface="Calibri"/>
            </a:endParaRPr>
          </a:p>
        </p:txBody>
      </p:sp>
      <p:sp>
        <p:nvSpPr>
          <p:cNvPr id="37" name="PlaceHolder 4"/>
          <p:cNvSpPr>
            <a:spLocks noGrp="1"/>
          </p:cNvSpPr>
          <p:nvPr>
            <p:ph type="body"/>
          </p:nvPr>
        </p:nvSpPr>
        <p:spPr>
          <a:xfrm>
            <a:off x="7949160" y="1825560"/>
            <a:ext cx="3385800" cy="2075040"/>
          </a:xfrm>
          <a:prstGeom prst="rect">
            <a:avLst/>
          </a:prstGeom>
        </p:spPr>
        <p:txBody>
          <a:bodyPr lIns="0" rIns="0" tIns="0" bIns="0">
            <a:normAutofit/>
          </a:bodyPr>
          <a:p>
            <a:endParaRPr b="0" lang="fr-FR" sz="2800" spc="-1" strike="noStrike">
              <a:solidFill>
                <a:srgbClr val="000000"/>
              </a:solidFill>
              <a:latin typeface="Calibri"/>
            </a:endParaRPr>
          </a:p>
        </p:txBody>
      </p:sp>
      <p:sp>
        <p:nvSpPr>
          <p:cNvPr id="38" name="PlaceHolder 5"/>
          <p:cNvSpPr>
            <a:spLocks noGrp="1"/>
          </p:cNvSpPr>
          <p:nvPr>
            <p:ph type="body"/>
          </p:nvPr>
        </p:nvSpPr>
        <p:spPr>
          <a:xfrm>
            <a:off x="838080" y="4098240"/>
            <a:ext cx="3385800" cy="2075040"/>
          </a:xfrm>
          <a:prstGeom prst="rect">
            <a:avLst/>
          </a:prstGeom>
        </p:spPr>
        <p:txBody>
          <a:bodyPr lIns="0" rIns="0" tIns="0" bIns="0">
            <a:normAutofit/>
          </a:bodyPr>
          <a:p>
            <a:endParaRPr b="0" lang="fr-FR" sz="2800" spc="-1" strike="noStrike">
              <a:solidFill>
                <a:srgbClr val="000000"/>
              </a:solidFill>
              <a:latin typeface="Calibri"/>
            </a:endParaRPr>
          </a:p>
        </p:txBody>
      </p:sp>
      <p:sp>
        <p:nvSpPr>
          <p:cNvPr id="39" name="PlaceHolder 6"/>
          <p:cNvSpPr>
            <a:spLocks noGrp="1"/>
          </p:cNvSpPr>
          <p:nvPr>
            <p:ph type="body"/>
          </p:nvPr>
        </p:nvSpPr>
        <p:spPr>
          <a:xfrm>
            <a:off x="4393440" y="4098240"/>
            <a:ext cx="3385800" cy="2075040"/>
          </a:xfrm>
          <a:prstGeom prst="rect">
            <a:avLst/>
          </a:prstGeom>
        </p:spPr>
        <p:txBody>
          <a:bodyPr lIns="0" rIns="0" tIns="0" bIns="0">
            <a:normAutofit/>
          </a:bodyPr>
          <a:p>
            <a:endParaRPr b="0" lang="fr-FR" sz="2800" spc="-1" strike="noStrike">
              <a:solidFill>
                <a:srgbClr val="000000"/>
              </a:solidFill>
              <a:latin typeface="Calibri"/>
            </a:endParaRPr>
          </a:p>
        </p:txBody>
      </p:sp>
      <p:sp>
        <p:nvSpPr>
          <p:cNvPr id="40" name="PlaceHolder 7"/>
          <p:cNvSpPr>
            <a:spLocks noGrp="1"/>
          </p:cNvSpPr>
          <p:nvPr>
            <p:ph type="body"/>
          </p:nvPr>
        </p:nvSpPr>
        <p:spPr>
          <a:xfrm>
            <a:off x="7949160" y="4098240"/>
            <a:ext cx="3385800" cy="2075040"/>
          </a:xfrm>
          <a:prstGeom prst="rect">
            <a:avLst/>
          </a:prstGeom>
        </p:spPr>
        <p:txBody>
          <a:bodyPr lIns="0" rIns="0" tIns="0" bIns="0">
            <a:normAutofit/>
          </a:bodyPr>
          <a:p>
            <a:endParaRPr b="0" lang="fr-FR" sz="2800" spc="-1" strike="noStrike">
              <a:solidFill>
                <a:srgbClr val="000000"/>
              </a:solidFill>
              <a:latin typeface="Calibri"/>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838080" y="365040"/>
            <a:ext cx="10515240" cy="1325160"/>
          </a:xfrm>
          <a:prstGeom prst="rect">
            <a:avLst/>
          </a:prstGeom>
        </p:spPr>
        <p:txBody>
          <a:bodyPr lIns="0" rIns="0" tIns="0" bIns="0" anchor="ctr">
            <a:noAutofit/>
          </a:bodyPr>
          <a:p>
            <a:endParaRPr b="0" lang="fr-FR" sz="1800" spc="-1" strike="noStrike">
              <a:solidFill>
                <a:srgbClr val="000000"/>
              </a:solidFill>
              <a:latin typeface="Calibri"/>
            </a:endParaRPr>
          </a:p>
        </p:txBody>
      </p:sp>
      <p:sp>
        <p:nvSpPr>
          <p:cNvPr id="6" name="PlaceHolder 2"/>
          <p:cNvSpPr>
            <a:spLocks noGrp="1"/>
          </p:cNvSpPr>
          <p:nvPr>
            <p:ph type="subTitle"/>
          </p:nvPr>
        </p:nvSpPr>
        <p:spPr>
          <a:xfrm>
            <a:off x="838080" y="1825560"/>
            <a:ext cx="10515240" cy="4350960"/>
          </a:xfrm>
          <a:prstGeom prst="rect">
            <a:avLst/>
          </a:prstGeom>
        </p:spPr>
        <p:txBody>
          <a:bodyPr lIns="0" rIns="0" tIns="0" bIns="0" anchor="ctr">
            <a:noAutofit/>
          </a:bodyPr>
          <a:p>
            <a:pPr algn="ctr"/>
            <a:endParaRPr b="0" lang="fr-FR" sz="32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838080" y="365040"/>
            <a:ext cx="10515240" cy="1325160"/>
          </a:xfrm>
          <a:prstGeom prst="rect">
            <a:avLst/>
          </a:prstGeom>
        </p:spPr>
        <p:txBody>
          <a:bodyPr lIns="0" rIns="0" tIns="0" bIns="0" anchor="ctr">
            <a:noAutofit/>
          </a:bodyPr>
          <a:p>
            <a:endParaRPr b="0" lang="fr-FR" sz="1800" spc="-1" strike="noStrike">
              <a:solidFill>
                <a:srgbClr val="000000"/>
              </a:solidFill>
              <a:latin typeface="Calibri"/>
            </a:endParaRPr>
          </a:p>
        </p:txBody>
      </p:sp>
      <p:sp>
        <p:nvSpPr>
          <p:cNvPr id="8" name="PlaceHolder 2"/>
          <p:cNvSpPr>
            <a:spLocks noGrp="1"/>
          </p:cNvSpPr>
          <p:nvPr>
            <p:ph type="body"/>
          </p:nvPr>
        </p:nvSpPr>
        <p:spPr>
          <a:xfrm>
            <a:off x="838080" y="1825560"/>
            <a:ext cx="10515240" cy="4350960"/>
          </a:xfrm>
          <a:prstGeom prst="rect">
            <a:avLst/>
          </a:prstGeom>
        </p:spPr>
        <p:txBody>
          <a:bodyPr lIns="0" rIns="0" tIns="0" bIns="0">
            <a:normAutofit/>
          </a:bodyPr>
          <a:p>
            <a:endParaRPr b="0" lang="fr-FR" sz="2800" spc="-1" strike="noStrike">
              <a:solidFill>
                <a:srgbClr val="000000"/>
              </a:solidFill>
              <a:latin typeface="Calibri"/>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838080" y="365040"/>
            <a:ext cx="10515240" cy="1325160"/>
          </a:xfrm>
          <a:prstGeom prst="rect">
            <a:avLst/>
          </a:prstGeom>
        </p:spPr>
        <p:txBody>
          <a:bodyPr lIns="0" rIns="0" tIns="0" bIns="0" anchor="ctr">
            <a:noAutofit/>
          </a:bodyPr>
          <a:p>
            <a:endParaRPr b="0" lang="fr-FR" sz="1800" spc="-1" strike="noStrike">
              <a:solidFill>
                <a:srgbClr val="000000"/>
              </a:solidFill>
              <a:latin typeface="Calibri"/>
            </a:endParaRPr>
          </a:p>
        </p:txBody>
      </p:sp>
      <p:sp>
        <p:nvSpPr>
          <p:cNvPr id="10" name="PlaceHolder 2"/>
          <p:cNvSpPr>
            <a:spLocks noGrp="1"/>
          </p:cNvSpPr>
          <p:nvPr>
            <p:ph type="body"/>
          </p:nvPr>
        </p:nvSpPr>
        <p:spPr>
          <a:xfrm>
            <a:off x="838080" y="1825560"/>
            <a:ext cx="5131080" cy="4350960"/>
          </a:xfrm>
          <a:prstGeom prst="rect">
            <a:avLst/>
          </a:prstGeom>
        </p:spPr>
        <p:txBody>
          <a:bodyPr lIns="0" rIns="0" tIns="0" bIns="0">
            <a:normAutofit/>
          </a:bodyPr>
          <a:p>
            <a:endParaRPr b="0" lang="fr-FR" sz="2800" spc="-1" strike="noStrike">
              <a:solidFill>
                <a:srgbClr val="000000"/>
              </a:solidFill>
              <a:latin typeface="Calibri"/>
            </a:endParaRPr>
          </a:p>
        </p:txBody>
      </p:sp>
      <p:sp>
        <p:nvSpPr>
          <p:cNvPr id="11" name="PlaceHolder 3"/>
          <p:cNvSpPr>
            <a:spLocks noGrp="1"/>
          </p:cNvSpPr>
          <p:nvPr>
            <p:ph type="body"/>
          </p:nvPr>
        </p:nvSpPr>
        <p:spPr>
          <a:xfrm>
            <a:off x="6226200" y="1825560"/>
            <a:ext cx="5131080" cy="4350960"/>
          </a:xfrm>
          <a:prstGeom prst="rect">
            <a:avLst/>
          </a:prstGeom>
        </p:spPr>
        <p:txBody>
          <a:bodyPr lIns="0" rIns="0" tIns="0" bIns="0">
            <a:normAutofit/>
          </a:bodyPr>
          <a:p>
            <a:endParaRPr b="0" lang="fr-FR" sz="2800" spc="-1" strike="noStrike">
              <a:solidFill>
                <a:srgbClr val="000000"/>
              </a:solidFill>
              <a:latin typeface="Calibri"/>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838080" y="365040"/>
            <a:ext cx="10515240" cy="1325160"/>
          </a:xfrm>
          <a:prstGeom prst="rect">
            <a:avLst/>
          </a:prstGeom>
        </p:spPr>
        <p:txBody>
          <a:bodyPr lIns="0" rIns="0" tIns="0" bIns="0" anchor="ctr">
            <a:noAutofit/>
          </a:bodyPr>
          <a:p>
            <a:endParaRPr b="0" lang="fr-FR" sz="1800" spc="-1" strike="noStrike">
              <a:solidFill>
                <a:srgbClr val="000000"/>
              </a:solidFill>
              <a:latin typeface="Calibri"/>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838080" y="365040"/>
            <a:ext cx="10515240" cy="6144120"/>
          </a:xfrm>
          <a:prstGeom prst="rect">
            <a:avLst/>
          </a:prstGeom>
        </p:spPr>
        <p:txBody>
          <a:bodyPr lIns="0" rIns="0" tIns="0" bIns="0" anchor="ctr">
            <a:noAutofit/>
          </a:bodyPr>
          <a:p>
            <a:pPr algn="ctr"/>
            <a:endParaRPr b="0" lang="fr-FR"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838080" y="365040"/>
            <a:ext cx="10515240" cy="1325160"/>
          </a:xfrm>
          <a:prstGeom prst="rect">
            <a:avLst/>
          </a:prstGeom>
        </p:spPr>
        <p:txBody>
          <a:bodyPr lIns="0" rIns="0" tIns="0" bIns="0" anchor="ctr">
            <a:noAutofit/>
          </a:bodyPr>
          <a:p>
            <a:endParaRPr b="0" lang="fr-FR" sz="1800" spc="-1" strike="noStrike">
              <a:solidFill>
                <a:srgbClr val="000000"/>
              </a:solidFill>
              <a:latin typeface="Calibri"/>
            </a:endParaRPr>
          </a:p>
        </p:txBody>
      </p:sp>
      <p:sp>
        <p:nvSpPr>
          <p:cNvPr id="15" name="PlaceHolder 2"/>
          <p:cNvSpPr>
            <a:spLocks noGrp="1"/>
          </p:cNvSpPr>
          <p:nvPr>
            <p:ph type="body"/>
          </p:nvPr>
        </p:nvSpPr>
        <p:spPr>
          <a:xfrm>
            <a:off x="838080" y="1825560"/>
            <a:ext cx="5131080" cy="2075040"/>
          </a:xfrm>
          <a:prstGeom prst="rect">
            <a:avLst/>
          </a:prstGeom>
        </p:spPr>
        <p:txBody>
          <a:bodyPr lIns="0" rIns="0" tIns="0" bIns="0">
            <a:normAutofit/>
          </a:bodyPr>
          <a:p>
            <a:endParaRPr b="0" lang="fr-FR" sz="2800" spc="-1" strike="noStrike">
              <a:solidFill>
                <a:srgbClr val="000000"/>
              </a:solidFill>
              <a:latin typeface="Calibri"/>
            </a:endParaRPr>
          </a:p>
        </p:txBody>
      </p:sp>
      <p:sp>
        <p:nvSpPr>
          <p:cNvPr id="16" name="PlaceHolder 3"/>
          <p:cNvSpPr>
            <a:spLocks noGrp="1"/>
          </p:cNvSpPr>
          <p:nvPr>
            <p:ph type="body"/>
          </p:nvPr>
        </p:nvSpPr>
        <p:spPr>
          <a:xfrm>
            <a:off x="6226200" y="1825560"/>
            <a:ext cx="5131080" cy="4350960"/>
          </a:xfrm>
          <a:prstGeom prst="rect">
            <a:avLst/>
          </a:prstGeom>
        </p:spPr>
        <p:txBody>
          <a:bodyPr lIns="0" rIns="0" tIns="0" bIns="0">
            <a:normAutofit/>
          </a:bodyPr>
          <a:p>
            <a:endParaRPr b="0" lang="fr-FR" sz="2800" spc="-1" strike="noStrike">
              <a:solidFill>
                <a:srgbClr val="000000"/>
              </a:solidFill>
              <a:latin typeface="Calibri"/>
            </a:endParaRPr>
          </a:p>
        </p:txBody>
      </p:sp>
      <p:sp>
        <p:nvSpPr>
          <p:cNvPr id="17" name="PlaceHolder 4"/>
          <p:cNvSpPr>
            <a:spLocks noGrp="1"/>
          </p:cNvSpPr>
          <p:nvPr>
            <p:ph type="body"/>
          </p:nvPr>
        </p:nvSpPr>
        <p:spPr>
          <a:xfrm>
            <a:off x="838080" y="4098240"/>
            <a:ext cx="5131080" cy="2075040"/>
          </a:xfrm>
          <a:prstGeom prst="rect">
            <a:avLst/>
          </a:prstGeom>
        </p:spPr>
        <p:txBody>
          <a:bodyPr lIns="0" rIns="0" tIns="0" bIns="0">
            <a:normAutofit/>
          </a:bodyPr>
          <a:p>
            <a:endParaRPr b="0" lang="fr-FR" sz="2800" spc="-1" strike="noStrike">
              <a:solidFill>
                <a:srgbClr val="000000"/>
              </a:solidFill>
              <a:latin typeface="Calibri"/>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838080" y="365040"/>
            <a:ext cx="10515240" cy="1325160"/>
          </a:xfrm>
          <a:prstGeom prst="rect">
            <a:avLst/>
          </a:prstGeom>
        </p:spPr>
        <p:txBody>
          <a:bodyPr lIns="0" rIns="0" tIns="0" bIns="0" anchor="ctr">
            <a:noAutofit/>
          </a:bodyPr>
          <a:p>
            <a:endParaRPr b="0" lang="fr-FR" sz="1800" spc="-1" strike="noStrike">
              <a:solidFill>
                <a:srgbClr val="000000"/>
              </a:solidFill>
              <a:latin typeface="Calibri"/>
            </a:endParaRPr>
          </a:p>
        </p:txBody>
      </p:sp>
      <p:sp>
        <p:nvSpPr>
          <p:cNvPr id="19" name="PlaceHolder 2"/>
          <p:cNvSpPr>
            <a:spLocks noGrp="1"/>
          </p:cNvSpPr>
          <p:nvPr>
            <p:ph type="body"/>
          </p:nvPr>
        </p:nvSpPr>
        <p:spPr>
          <a:xfrm>
            <a:off x="838080" y="1825560"/>
            <a:ext cx="5131080" cy="4350960"/>
          </a:xfrm>
          <a:prstGeom prst="rect">
            <a:avLst/>
          </a:prstGeom>
        </p:spPr>
        <p:txBody>
          <a:bodyPr lIns="0" rIns="0" tIns="0" bIns="0">
            <a:normAutofit/>
          </a:bodyPr>
          <a:p>
            <a:endParaRPr b="0" lang="fr-FR" sz="2800" spc="-1" strike="noStrike">
              <a:solidFill>
                <a:srgbClr val="000000"/>
              </a:solidFill>
              <a:latin typeface="Calibri"/>
            </a:endParaRPr>
          </a:p>
        </p:txBody>
      </p:sp>
      <p:sp>
        <p:nvSpPr>
          <p:cNvPr id="20" name="PlaceHolder 3"/>
          <p:cNvSpPr>
            <a:spLocks noGrp="1"/>
          </p:cNvSpPr>
          <p:nvPr>
            <p:ph type="body"/>
          </p:nvPr>
        </p:nvSpPr>
        <p:spPr>
          <a:xfrm>
            <a:off x="6226200" y="1825560"/>
            <a:ext cx="5131080" cy="2075040"/>
          </a:xfrm>
          <a:prstGeom prst="rect">
            <a:avLst/>
          </a:prstGeom>
        </p:spPr>
        <p:txBody>
          <a:bodyPr lIns="0" rIns="0" tIns="0" bIns="0">
            <a:normAutofit/>
          </a:bodyPr>
          <a:p>
            <a:endParaRPr b="0" lang="fr-FR" sz="2800" spc="-1" strike="noStrike">
              <a:solidFill>
                <a:srgbClr val="000000"/>
              </a:solidFill>
              <a:latin typeface="Calibri"/>
            </a:endParaRPr>
          </a:p>
        </p:txBody>
      </p:sp>
      <p:sp>
        <p:nvSpPr>
          <p:cNvPr id="21" name="PlaceHolder 4"/>
          <p:cNvSpPr>
            <a:spLocks noGrp="1"/>
          </p:cNvSpPr>
          <p:nvPr>
            <p:ph type="body"/>
          </p:nvPr>
        </p:nvSpPr>
        <p:spPr>
          <a:xfrm>
            <a:off x="6226200" y="4098240"/>
            <a:ext cx="5131080" cy="2075040"/>
          </a:xfrm>
          <a:prstGeom prst="rect">
            <a:avLst/>
          </a:prstGeom>
        </p:spPr>
        <p:txBody>
          <a:bodyPr lIns="0" rIns="0" tIns="0" bIns="0">
            <a:normAutofit/>
          </a:bodyPr>
          <a:p>
            <a:endParaRPr b="0" lang="fr-FR" sz="2800" spc="-1" strike="noStrike">
              <a:solidFill>
                <a:srgbClr val="000000"/>
              </a:solidFill>
              <a:latin typeface="Calibri"/>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838080" y="365040"/>
            <a:ext cx="10515240" cy="1325160"/>
          </a:xfrm>
          <a:prstGeom prst="rect">
            <a:avLst/>
          </a:prstGeom>
        </p:spPr>
        <p:txBody>
          <a:bodyPr lIns="0" rIns="0" tIns="0" bIns="0" anchor="ctr">
            <a:noAutofit/>
          </a:bodyPr>
          <a:p>
            <a:endParaRPr b="0" lang="fr-FR" sz="1800" spc="-1" strike="noStrike">
              <a:solidFill>
                <a:srgbClr val="000000"/>
              </a:solidFill>
              <a:latin typeface="Calibri"/>
            </a:endParaRPr>
          </a:p>
        </p:txBody>
      </p:sp>
      <p:sp>
        <p:nvSpPr>
          <p:cNvPr id="23" name="PlaceHolder 2"/>
          <p:cNvSpPr>
            <a:spLocks noGrp="1"/>
          </p:cNvSpPr>
          <p:nvPr>
            <p:ph type="body"/>
          </p:nvPr>
        </p:nvSpPr>
        <p:spPr>
          <a:xfrm>
            <a:off x="838080" y="1825560"/>
            <a:ext cx="5131080" cy="2075040"/>
          </a:xfrm>
          <a:prstGeom prst="rect">
            <a:avLst/>
          </a:prstGeom>
        </p:spPr>
        <p:txBody>
          <a:bodyPr lIns="0" rIns="0" tIns="0" bIns="0">
            <a:normAutofit/>
          </a:bodyPr>
          <a:p>
            <a:endParaRPr b="0" lang="fr-FR" sz="2800" spc="-1" strike="noStrike">
              <a:solidFill>
                <a:srgbClr val="000000"/>
              </a:solidFill>
              <a:latin typeface="Calibri"/>
            </a:endParaRPr>
          </a:p>
        </p:txBody>
      </p:sp>
      <p:sp>
        <p:nvSpPr>
          <p:cNvPr id="24" name="PlaceHolder 3"/>
          <p:cNvSpPr>
            <a:spLocks noGrp="1"/>
          </p:cNvSpPr>
          <p:nvPr>
            <p:ph type="body"/>
          </p:nvPr>
        </p:nvSpPr>
        <p:spPr>
          <a:xfrm>
            <a:off x="6226200" y="1825560"/>
            <a:ext cx="5131080" cy="2075040"/>
          </a:xfrm>
          <a:prstGeom prst="rect">
            <a:avLst/>
          </a:prstGeom>
        </p:spPr>
        <p:txBody>
          <a:bodyPr lIns="0" rIns="0" tIns="0" bIns="0">
            <a:normAutofit/>
          </a:bodyPr>
          <a:p>
            <a:endParaRPr b="0" lang="fr-FR" sz="2800" spc="-1" strike="noStrike">
              <a:solidFill>
                <a:srgbClr val="000000"/>
              </a:solidFill>
              <a:latin typeface="Calibri"/>
            </a:endParaRPr>
          </a:p>
        </p:txBody>
      </p:sp>
      <p:sp>
        <p:nvSpPr>
          <p:cNvPr id="25" name="PlaceHolder 4"/>
          <p:cNvSpPr>
            <a:spLocks noGrp="1"/>
          </p:cNvSpPr>
          <p:nvPr>
            <p:ph type="body"/>
          </p:nvPr>
        </p:nvSpPr>
        <p:spPr>
          <a:xfrm>
            <a:off x="838080" y="4098240"/>
            <a:ext cx="10515240" cy="2075040"/>
          </a:xfrm>
          <a:prstGeom prst="rect">
            <a:avLst/>
          </a:prstGeom>
        </p:spPr>
        <p:txBody>
          <a:bodyPr lIns="0" rIns="0" tIns="0" bIns="0">
            <a:normAutofit/>
          </a:bodyPr>
          <a:p>
            <a:endParaRPr b="0" lang="fr-FR" sz="2800" spc="-1" strike="noStrike">
              <a:solidFill>
                <a:srgbClr val="000000"/>
              </a:solidFill>
              <a:latin typeface="Calibri"/>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838080" y="365040"/>
            <a:ext cx="10515240" cy="1325160"/>
          </a:xfrm>
          <a:prstGeom prst="rect">
            <a:avLst/>
          </a:prstGeom>
        </p:spPr>
        <p:txBody>
          <a:bodyPr anchor="ctr">
            <a:noAutofit/>
          </a:bodyPr>
          <a:p>
            <a:pPr>
              <a:lnSpc>
                <a:spcPct val="90000"/>
              </a:lnSpc>
            </a:pPr>
            <a:r>
              <a:rPr b="0" lang="fr-FR" sz="4400" spc="-1" strike="noStrike">
                <a:solidFill>
                  <a:srgbClr val="000000"/>
                </a:solidFill>
                <a:latin typeface="Calibri Light"/>
              </a:rPr>
              <a:t>Modifiez le style du titre</a:t>
            </a:r>
            <a:endParaRPr b="0" lang="fr-FR" sz="4400" spc="-1" strike="noStrike">
              <a:solidFill>
                <a:srgbClr val="000000"/>
              </a:solidFill>
              <a:latin typeface="Calibri"/>
            </a:endParaRPr>
          </a:p>
        </p:txBody>
      </p:sp>
      <p:sp>
        <p:nvSpPr>
          <p:cNvPr id="1" name="PlaceHolder 2"/>
          <p:cNvSpPr>
            <a:spLocks noGrp="1"/>
          </p:cNvSpPr>
          <p:nvPr>
            <p:ph type="body"/>
          </p:nvPr>
        </p:nvSpPr>
        <p:spPr>
          <a:xfrm>
            <a:off x="838080" y="1825560"/>
            <a:ext cx="10515240" cy="4350960"/>
          </a:xfrm>
          <a:prstGeom prst="rect">
            <a:avLst/>
          </a:prstGeom>
        </p:spPr>
        <p:txBody>
          <a:bodyPr>
            <a:noAutofit/>
          </a:bodyPr>
          <a:p>
            <a:pPr marL="228600" indent="-228240">
              <a:lnSpc>
                <a:spcPct val="90000"/>
              </a:lnSpc>
              <a:spcBef>
                <a:spcPts val="1001"/>
              </a:spcBef>
              <a:buClr>
                <a:srgbClr val="000000"/>
              </a:buClr>
              <a:buFont typeface="Arial"/>
              <a:buChar char="•"/>
            </a:pPr>
            <a:r>
              <a:rPr b="0" lang="fr-FR" sz="2800" spc="-1" strike="noStrike">
                <a:solidFill>
                  <a:srgbClr val="000000"/>
                </a:solidFill>
                <a:latin typeface="Calibri"/>
              </a:rPr>
              <a:t>Cliquez pour modifier les styles du texte du masque</a:t>
            </a:r>
            <a:endParaRPr b="0" lang="fr-FR" sz="2800" spc="-1" strike="noStrike">
              <a:solidFill>
                <a:srgbClr val="000000"/>
              </a:solidFill>
              <a:latin typeface="Calibri"/>
            </a:endParaRPr>
          </a:p>
          <a:p>
            <a:pPr lvl="1" marL="685800" indent="-228240">
              <a:lnSpc>
                <a:spcPct val="90000"/>
              </a:lnSpc>
              <a:spcBef>
                <a:spcPts val="499"/>
              </a:spcBef>
              <a:buClr>
                <a:srgbClr val="000000"/>
              </a:buClr>
              <a:buFont typeface="Arial"/>
              <a:buChar char="•"/>
            </a:pPr>
            <a:r>
              <a:rPr b="0" lang="fr-FR" sz="2400" spc="-1" strike="noStrike">
                <a:solidFill>
                  <a:srgbClr val="000000"/>
                </a:solidFill>
                <a:latin typeface="Calibri"/>
              </a:rPr>
              <a:t>Deuxième niveau</a:t>
            </a:r>
            <a:endParaRPr b="0" lang="fr-FR" sz="2400" spc="-1" strike="noStrike">
              <a:solidFill>
                <a:srgbClr val="000000"/>
              </a:solidFill>
              <a:latin typeface="Calibri"/>
            </a:endParaRPr>
          </a:p>
          <a:p>
            <a:pPr lvl="2" marL="1143000" indent="-228240">
              <a:lnSpc>
                <a:spcPct val="90000"/>
              </a:lnSpc>
              <a:spcBef>
                <a:spcPts val="499"/>
              </a:spcBef>
              <a:buClr>
                <a:srgbClr val="000000"/>
              </a:buClr>
              <a:buFont typeface="Arial"/>
              <a:buChar char="•"/>
            </a:pPr>
            <a:r>
              <a:rPr b="0" lang="fr-FR" sz="2000" spc="-1" strike="noStrike">
                <a:solidFill>
                  <a:srgbClr val="000000"/>
                </a:solidFill>
                <a:latin typeface="Calibri"/>
              </a:rPr>
              <a:t>Troisième niveau</a:t>
            </a:r>
            <a:endParaRPr b="0" lang="fr-FR" sz="2000" spc="-1" strike="noStrike">
              <a:solidFill>
                <a:srgbClr val="000000"/>
              </a:solidFill>
              <a:latin typeface="Calibri"/>
            </a:endParaRPr>
          </a:p>
          <a:p>
            <a:pPr lvl="3" marL="1600200" indent="-228240">
              <a:lnSpc>
                <a:spcPct val="90000"/>
              </a:lnSpc>
              <a:spcBef>
                <a:spcPts val="499"/>
              </a:spcBef>
              <a:buClr>
                <a:srgbClr val="000000"/>
              </a:buClr>
              <a:buFont typeface="Arial"/>
              <a:buChar char="•"/>
            </a:pPr>
            <a:r>
              <a:rPr b="0" lang="fr-FR" sz="1800" spc="-1" strike="noStrike">
                <a:solidFill>
                  <a:srgbClr val="000000"/>
                </a:solidFill>
                <a:latin typeface="Calibri"/>
              </a:rPr>
              <a:t>Quatrième niveau</a:t>
            </a:r>
            <a:endParaRPr b="0" lang="fr-FR" sz="1800" spc="-1" strike="noStrike">
              <a:solidFill>
                <a:srgbClr val="000000"/>
              </a:solidFill>
              <a:latin typeface="Calibri"/>
            </a:endParaRPr>
          </a:p>
          <a:p>
            <a:pPr lvl="4" marL="2057400" indent="-228240">
              <a:lnSpc>
                <a:spcPct val="90000"/>
              </a:lnSpc>
              <a:spcBef>
                <a:spcPts val="499"/>
              </a:spcBef>
              <a:buClr>
                <a:srgbClr val="000000"/>
              </a:buClr>
              <a:buFont typeface="Arial"/>
              <a:buChar char="•"/>
            </a:pPr>
            <a:r>
              <a:rPr b="0" lang="fr-FR" sz="1800" spc="-1" strike="noStrike">
                <a:solidFill>
                  <a:srgbClr val="000000"/>
                </a:solidFill>
                <a:latin typeface="Calibri"/>
              </a:rPr>
              <a:t>Cinquième niveau</a:t>
            </a:r>
            <a:endParaRPr b="0" lang="fr-FR" sz="1800" spc="-1" strike="noStrike">
              <a:solidFill>
                <a:srgbClr val="000000"/>
              </a:solidFill>
              <a:latin typeface="Calibri"/>
            </a:endParaRPr>
          </a:p>
        </p:txBody>
      </p:sp>
      <p:sp>
        <p:nvSpPr>
          <p:cNvPr id="2" name="PlaceHolder 3"/>
          <p:cNvSpPr>
            <a:spLocks noGrp="1"/>
          </p:cNvSpPr>
          <p:nvPr>
            <p:ph type="dt"/>
          </p:nvPr>
        </p:nvSpPr>
        <p:spPr>
          <a:xfrm>
            <a:off x="838080" y="6356520"/>
            <a:ext cx="2742840" cy="364680"/>
          </a:xfrm>
          <a:prstGeom prst="rect">
            <a:avLst/>
          </a:prstGeom>
        </p:spPr>
        <p:txBody>
          <a:bodyPr anchor="ctr">
            <a:noAutofit/>
          </a:bodyPr>
          <a:p>
            <a:pPr>
              <a:lnSpc>
                <a:spcPct val="100000"/>
              </a:lnSpc>
            </a:pPr>
            <a:fld id="{96E00F03-B65D-48B0-8014-F053499BED1F}" type="datetime">
              <a:rPr b="0" lang="fr-FR" sz="1200" spc="-1" strike="noStrike">
                <a:solidFill>
                  <a:srgbClr val="8b8b8b"/>
                </a:solidFill>
                <a:latin typeface="Calibri"/>
              </a:rPr>
              <a:t>18/04/2022</a:t>
            </a:fld>
            <a:endParaRPr b="0" lang="fr-FR" sz="1200" spc="-1" strike="noStrike">
              <a:latin typeface="Times New Roman"/>
            </a:endParaRPr>
          </a:p>
        </p:txBody>
      </p:sp>
      <p:sp>
        <p:nvSpPr>
          <p:cNvPr id="3" name="PlaceHolder 4"/>
          <p:cNvSpPr>
            <a:spLocks noGrp="1"/>
          </p:cNvSpPr>
          <p:nvPr>
            <p:ph type="ftr"/>
          </p:nvPr>
        </p:nvSpPr>
        <p:spPr>
          <a:xfrm>
            <a:off x="4038480" y="6356520"/>
            <a:ext cx="4114440" cy="364680"/>
          </a:xfrm>
          <a:prstGeom prst="rect">
            <a:avLst/>
          </a:prstGeom>
        </p:spPr>
        <p:txBody>
          <a:bodyPr anchor="ctr">
            <a:noAutofit/>
          </a:bodyPr>
          <a:p>
            <a:endParaRPr b="0" lang="fr-FR" sz="2400" spc="-1" strike="noStrike">
              <a:latin typeface="Times New Roman"/>
            </a:endParaRPr>
          </a:p>
        </p:txBody>
      </p:sp>
      <p:sp>
        <p:nvSpPr>
          <p:cNvPr id="4" name="PlaceHolder 5"/>
          <p:cNvSpPr>
            <a:spLocks noGrp="1"/>
          </p:cNvSpPr>
          <p:nvPr>
            <p:ph type="sldNum"/>
          </p:nvPr>
        </p:nvSpPr>
        <p:spPr>
          <a:xfrm>
            <a:off x="8610480" y="6356520"/>
            <a:ext cx="2742840" cy="364680"/>
          </a:xfrm>
          <a:prstGeom prst="rect">
            <a:avLst/>
          </a:prstGeom>
        </p:spPr>
        <p:txBody>
          <a:bodyPr anchor="ctr">
            <a:noAutofit/>
          </a:bodyPr>
          <a:p>
            <a:pPr algn="r">
              <a:lnSpc>
                <a:spcPct val="100000"/>
              </a:lnSpc>
            </a:pPr>
            <a:fld id="{94AC1958-4646-428A-8C91-FECA29988496}" type="slidenum">
              <a:rPr b="0" lang="fr-FR" sz="1200" spc="-1" strike="noStrike">
                <a:solidFill>
                  <a:srgbClr val="8b8b8b"/>
                </a:solidFill>
                <a:latin typeface="Calibri"/>
              </a:rPr>
              <a:t>&lt;numéro&gt;</a:t>
            </a:fld>
            <a:endParaRPr b="0" lang="fr-FR" sz="1200" spc="-1" strike="noStrike">
              <a:latin typeface="Times New Roman"/>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s/_rels/slide1.xml.rels><?xml version="1.0" encoding="UTF-8"?>
<Relationships xmlns="http://schemas.openxmlformats.org/package/2006/relationships"><Relationship Id="rId1" Type="http://schemas.openxmlformats.org/officeDocument/2006/relationships/image" Target="../media/image1.png"/><Relationship Id="rId2" Type="http://schemas.openxmlformats.org/officeDocument/2006/relationships/image" Target="../media/image2.png"/><Relationship Id="rId3" Type="http://schemas.openxmlformats.org/officeDocument/2006/relationships/image" Target="../media/image3.png"/><Relationship Id="rId4" Type="http://schemas.openxmlformats.org/officeDocument/2006/relationships/image" Target="../media/image4.png"/><Relationship Id="rId5" Type="http://schemas.openxmlformats.org/officeDocument/2006/relationships/image" Target="../media/image5.png"/><Relationship Id="rId6" Type="http://schemas.openxmlformats.org/officeDocument/2006/relationships/image" Target="../media/image6.png"/><Relationship Id="rId7" Type="http://schemas.openxmlformats.org/officeDocument/2006/relationships/slideLayout" Target="../slideLayouts/slideLayout1.xml"/><Relationship Id="rId8" Type="http://schemas.openxmlformats.org/officeDocument/2006/relationships/notesSlide" Target="../notesSlides/notesSlide1.xml"/>
</Relationships>
</file>

<file path=ppt/slides/_rels/slide2.xml.rels><?xml version="1.0" encoding="UTF-8"?>
<Relationships xmlns="http://schemas.openxmlformats.org/package/2006/relationships"><Relationship Id="rId1" Type="http://schemas.openxmlformats.org/officeDocument/2006/relationships/diagramData" Target="../diagrams/data1.xml"/><Relationship Id="rId2" Type="http://schemas.openxmlformats.org/officeDocument/2006/relationships/diagramLayout" Target="../diagrams/layout1.xml"/><Relationship Id="rId3" Type="http://schemas.openxmlformats.org/officeDocument/2006/relationships/diagramQuickStyle" Target="../diagrams/quickStyle1.xml"/><Relationship Id="rId4" Type="http://schemas.openxmlformats.org/officeDocument/2006/relationships/diagramColors" Target="../diagrams/colors1.xml"/><Relationship Id="rId5" Type="http://schemas.microsoft.com/office/2007/relationships/diagramDrawing" Target="../diagrams/drawing1.xml"/><Relationship Id="rId6" Type="http://schemas.openxmlformats.org/officeDocument/2006/relationships/image" Target="../media/image7.png"/><Relationship Id="rId7" Type="http://schemas.openxmlformats.org/officeDocument/2006/relationships/slideLayout" Target="../slideLayouts/slideLayout1.xml"/>
</Relationships>
</file>

<file path=ppt/slides/_rels/slide3.xml.rels><?xml version="1.0" encoding="UTF-8"?>
<Relationships xmlns="http://schemas.openxmlformats.org/package/2006/relationships"><Relationship Id="rId1" Type="http://schemas.openxmlformats.org/officeDocument/2006/relationships/image" Target="../media/image8.png"/><Relationship Id="rId2" Type="http://schemas.openxmlformats.org/officeDocument/2006/relationships/image" Target="../media/image9.png"/><Relationship Id="rId3" Type="http://schemas.openxmlformats.org/officeDocument/2006/relationships/slideLayout" Target="../slideLayouts/slideLayout1.xml"/>
</Relationships>
</file>

<file path=ppt/slides/_rels/slide4.xml.rels><?xml version="1.0" encoding="UTF-8"?>
<Relationships xmlns="http://schemas.openxmlformats.org/package/2006/relationships"><Relationship Id="rId1" Type="http://schemas.openxmlformats.org/officeDocument/2006/relationships/image" Target="../media/image10.png"/><Relationship Id="rId2" Type="http://schemas.openxmlformats.org/officeDocument/2006/relationships/slideLayout" Target="../slideLayouts/slideLayout1.xml"/><Relationship Id="rId3" Type="http://schemas.openxmlformats.org/officeDocument/2006/relationships/notesSlide" Target="../notesSlides/notesSlide4.xml"/>
</Relationships>
</file>

<file path=ppt/slides/_rels/slide5.xml.rels><?xml version="1.0" encoding="UTF-8"?>
<Relationships xmlns="http://schemas.openxmlformats.org/package/2006/relationships"><Relationship Id="rId1" Type="http://schemas.openxmlformats.org/officeDocument/2006/relationships/image" Target="../media/image11.png"/><Relationship Id="rId2" Type="http://schemas.openxmlformats.org/officeDocument/2006/relationships/slideLayout" Target="../slideLayouts/slideLayout1.xml"/>
</Relationships>
</file>

<file path=ppt/slides/_rels/slide6.xml.rels><?xml version="1.0" encoding="UTF-8"?>
<Relationships xmlns="http://schemas.openxmlformats.org/package/2006/relationships"><Relationship Id="rId1" Type="http://schemas.openxmlformats.org/officeDocument/2006/relationships/image" Target="../media/image12.png"/><Relationship Id="rId2" Type="http://schemas.openxmlformats.org/officeDocument/2006/relationships/slideLayout" Target="../slideLayouts/slideLayout1.xml"/>
</Relationships>
</file>

<file path=ppt/slides/_rels/slide7.xml.rels><?xml version="1.0" encoding="UTF-8"?>
<Relationships xmlns="http://schemas.openxmlformats.org/package/2006/relationships"><Relationship Id="rId1" Type="http://schemas.openxmlformats.org/officeDocument/2006/relationships/image" Target="../media/image13.png"/><Relationship Id="rId2" Type="http://schemas.openxmlformats.org/officeDocument/2006/relationships/slideLayout" Target="../slideLayouts/slideLayout1.xml"/>
</Relationships>
</file>

<file path=ppt/slides/_rels/slide8.xml.rels><?xml version="1.0" encoding="UTF-8"?>
<Relationships xmlns="http://schemas.openxmlformats.org/package/2006/relationships"><Relationship Id="rId1" Type="http://schemas.openxmlformats.org/officeDocument/2006/relationships/hyperlink" Target="https://www.youtube.com/watch?v=W8gB4AunPBI" TargetMode="External"/><Relationship Id="rId2" Type="http://schemas.openxmlformats.org/officeDocument/2006/relationships/hyperlink" Target="https://colloque-adolescences.univ-st-etienne.fr/fr/le-colloque.html" TargetMode="External"/><Relationship Id="rId3" Type="http://schemas.openxmlformats.org/officeDocument/2006/relationships/hyperlink" Target="https://twitter.com/education_gouv/status/1461306000783425536" TargetMode="External"/><Relationship Id="rId4" Type="http://schemas.openxmlformats.org/officeDocument/2006/relationships/hyperlink" Target="https://asso-generationnumerique.fr/enquetes/" TargetMode="External"/><Relationship Id="rId5" Type="http://schemas.openxmlformats.org/officeDocument/2006/relationships/slideLayout" Target="../slideLayouts/slideLayout1.xml"/>
</Relationships>
</file>

<file path=ppt/slides/_rels/slide9.xml.rels><?xml version="1.0" encoding="UTF-8"?>
<Relationships xmlns="http://schemas.openxmlformats.org/package/2006/relationships"><Relationship Id="rId1" Type="http://schemas.openxmlformats.org/officeDocument/2006/relationships/hyperlink" Target="https://www.credoc.fr/a-propos/presentation" TargetMode="External"/><Relationship Id="rId2" Type="http://schemas.openxmlformats.org/officeDocument/2006/relationships/hyperlink" Target="https://www.cairn.info/revue-agora-debats-jeunesses-2012-1-page-121.htm" TargetMode="External"/><Relationship Id="rId3" Type="http://schemas.openxmlformats.org/officeDocument/2006/relationships/hyperlink" Target="https://www.persee.fr/doc/rfsoc_0035-2969_2001_num_42_4_5391" TargetMode="External"/><Relationship Id="rId4" Type="http://schemas.openxmlformats.org/officeDocument/2006/relationships/hyperlink" Target="https://www.cairn.info/revue-education-et-societes-2022-1-page-99.htm" TargetMode="External"/><Relationship Id="rId5" Type="http://schemas.openxmlformats.org/officeDocument/2006/relationships/hyperlink" Target="https://www.cairn.info/revue-education-et-societes-2022-1-page-115.htm" TargetMode="External"/><Relationship Id="rId6" Type="http://schemas.openxmlformats.org/officeDocument/2006/relationships/slideLayout" Target="../slideLayouts/slideLayout1.xml"/><Relationship Id="rId7" Type="http://schemas.openxmlformats.org/officeDocument/2006/relationships/notesSlide" Target="../notesSlides/notesSlide9.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7" name="TextShape 1"/>
          <p:cNvSpPr txBox="1"/>
          <p:nvPr/>
        </p:nvSpPr>
        <p:spPr>
          <a:xfrm>
            <a:off x="7560000" y="825120"/>
            <a:ext cx="4440960" cy="4789800"/>
          </a:xfrm>
          <a:prstGeom prst="rect">
            <a:avLst/>
          </a:prstGeom>
          <a:noFill/>
          <a:ln>
            <a:noFill/>
          </a:ln>
        </p:spPr>
        <p:txBody>
          <a:bodyPr anchor="ctr">
            <a:noAutofit/>
          </a:bodyPr>
          <a:p>
            <a:pPr algn="ctr">
              <a:lnSpc>
                <a:spcPct val="90000"/>
              </a:lnSpc>
            </a:pPr>
            <a:br/>
            <a:r>
              <a:rPr b="0" i="1" lang="fr-FR" sz="2800" spc="-1" strike="noStrike">
                <a:solidFill>
                  <a:srgbClr val="000000"/>
                </a:solidFill>
                <a:latin typeface="VG5001 Light"/>
                <a:ea typeface="VG5001 Light"/>
              </a:rPr>
              <a:t>Mal être face aux réseaux sociaux numériques (RSN)? Quels enjeux, pour quelles pratiques ? (Dé)construire les rapports de classe, d’âge et de genre dans la sociabilité juvénile digitale</a:t>
            </a:r>
            <a:r>
              <a:rPr b="0" i="1" lang="fr-FR" sz="1600" spc="-1" strike="noStrike">
                <a:solidFill>
                  <a:srgbClr val="000000"/>
                </a:solidFill>
                <a:latin typeface="VG5001 Light"/>
                <a:ea typeface="VG5001 Light"/>
              </a:rPr>
              <a:t> </a:t>
            </a:r>
            <a:endParaRPr b="0" lang="fr-FR" sz="1600" spc="-1" strike="noStrike">
              <a:solidFill>
                <a:srgbClr val="000000"/>
              </a:solidFill>
              <a:latin typeface="Calibri"/>
            </a:endParaRPr>
          </a:p>
        </p:txBody>
      </p:sp>
      <p:sp>
        <p:nvSpPr>
          <p:cNvPr id="48" name="Line 2"/>
          <p:cNvSpPr/>
          <p:nvPr/>
        </p:nvSpPr>
        <p:spPr>
          <a:xfrm>
            <a:off x="4653360" y="0"/>
            <a:ext cx="0" cy="4571640"/>
          </a:xfrm>
          <a:prstGeom prst="line">
            <a:avLst/>
          </a:prstGeom>
          <a:ln cap="sq" w="38160">
            <a:solidFill>
              <a:schemeClr val="tx1">
                <a:lumMod val="75000"/>
                <a:lumOff val="25000"/>
              </a:schemeClr>
            </a:solidFill>
          </a:ln>
        </p:spPr>
        <p:style>
          <a:lnRef idx="1">
            <a:schemeClr val="accent1"/>
          </a:lnRef>
          <a:fillRef idx="0">
            <a:schemeClr val="accent1"/>
          </a:fillRef>
          <a:effectRef idx="0">
            <a:schemeClr val="accent1"/>
          </a:effectRef>
          <a:fontRef idx="minor"/>
        </p:style>
      </p:sp>
      <p:sp>
        <p:nvSpPr>
          <p:cNvPr id="49" name="Line 3"/>
          <p:cNvSpPr/>
          <p:nvPr/>
        </p:nvSpPr>
        <p:spPr>
          <a:xfrm>
            <a:off x="4653360" y="2228760"/>
            <a:ext cx="2877120" cy="0"/>
          </a:xfrm>
          <a:prstGeom prst="line">
            <a:avLst/>
          </a:prstGeom>
          <a:ln w="38160">
            <a:solidFill>
              <a:schemeClr val="tx1">
                <a:lumMod val="75000"/>
                <a:lumOff val="25000"/>
              </a:schemeClr>
            </a:solidFill>
          </a:ln>
        </p:spPr>
        <p:style>
          <a:lnRef idx="1">
            <a:schemeClr val="accent1"/>
          </a:lnRef>
          <a:fillRef idx="0">
            <a:schemeClr val="accent1"/>
          </a:fillRef>
          <a:effectRef idx="0">
            <a:schemeClr val="accent1"/>
          </a:effectRef>
          <a:fontRef idx="minor"/>
        </p:style>
      </p:sp>
      <p:pic>
        <p:nvPicPr>
          <p:cNvPr id="50" name="Image 4" descr=""/>
          <p:cNvPicPr/>
          <p:nvPr/>
        </p:nvPicPr>
        <p:blipFill>
          <a:blip r:embed="rId1"/>
          <a:stretch/>
        </p:blipFill>
        <p:spPr>
          <a:xfrm>
            <a:off x="5323680" y="2482560"/>
            <a:ext cx="1494000" cy="1494000"/>
          </a:xfrm>
          <a:prstGeom prst="rect">
            <a:avLst/>
          </a:prstGeom>
          <a:ln>
            <a:noFill/>
          </a:ln>
        </p:spPr>
      </p:pic>
      <p:sp>
        <p:nvSpPr>
          <p:cNvPr id="51" name="Line 4"/>
          <p:cNvSpPr/>
          <p:nvPr/>
        </p:nvSpPr>
        <p:spPr>
          <a:xfrm>
            <a:off x="0" y="4567680"/>
            <a:ext cx="7530480" cy="0"/>
          </a:xfrm>
          <a:prstGeom prst="line">
            <a:avLst/>
          </a:prstGeom>
          <a:ln w="38160">
            <a:solidFill>
              <a:schemeClr val="tx1">
                <a:lumMod val="75000"/>
                <a:lumOff val="25000"/>
              </a:schemeClr>
            </a:solidFill>
          </a:ln>
        </p:spPr>
        <p:style>
          <a:lnRef idx="1">
            <a:schemeClr val="accent1"/>
          </a:lnRef>
          <a:fillRef idx="0">
            <a:schemeClr val="accent1"/>
          </a:fillRef>
          <a:effectRef idx="0">
            <a:schemeClr val="accent1"/>
          </a:effectRef>
          <a:fontRef idx="minor"/>
        </p:style>
      </p:sp>
      <p:pic>
        <p:nvPicPr>
          <p:cNvPr id="52" name="Image 16" descr=""/>
          <p:cNvPicPr/>
          <p:nvPr/>
        </p:nvPicPr>
        <p:blipFill>
          <a:blip r:embed="rId2"/>
          <a:stretch/>
        </p:blipFill>
        <p:spPr>
          <a:xfrm>
            <a:off x="469800" y="606240"/>
            <a:ext cx="3613320" cy="3613320"/>
          </a:xfrm>
          <a:prstGeom prst="rect">
            <a:avLst/>
          </a:prstGeom>
          <a:ln>
            <a:noFill/>
          </a:ln>
        </p:spPr>
      </p:pic>
      <p:pic>
        <p:nvPicPr>
          <p:cNvPr id="53" name="Image 7" descr="Une image contenant texte, clipart&#10;&#10;Description générée automatiquement"/>
          <p:cNvPicPr/>
          <p:nvPr/>
        </p:nvPicPr>
        <p:blipFill>
          <a:blip r:embed="rId3"/>
          <a:stretch/>
        </p:blipFill>
        <p:spPr>
          <a:xfrm>
            <a:off x="4509360" y="5227920"/>
            <a:ext cx="1139760" cy="1139760"/>
          </a:xfrm>
          <a:prstGeom prst="rect">
            <a:avLst/>
          </a:prstGeom>
          <a:ln>
            <a:noFill/>
          </a:ln>
        </p:spPr>
      </p:pic>
      <p:sp>
        <p:nvSpPr>
          <p:cNvPr id="54" name="Line 5"/>
          <p:cNvSpPr/>
          <p:nvPr/>
        </p:nvSpPr>
        <p:spPr>
          <a:xfrm flipV="1">
            <a:off x="2873160" y="4563720"/>
            <a:ext cx="0" cy="2286000"/>
          </a:xfrm>
          <a:prstGeom prst="line">
            <a:avLst/>
          </a:prstGeom>
          <a:ln w="38160">
            <a:solidFill>
              <a:schemeClr val="tx1">
                <a:lumMod val="75000"/>
                <a:lumOff val="25000"/>
              </a:schemeClr>
            </a:solidFill>
          </a:ln>
        </p:spPr>
        <p:style>
          <a:lnRef idx="1">
            <a:schemeClr val="accent1"/>
          </a:lnRef>
          <a:fillRef idx="0">
            <a:schemeClr val="accent1"/>
          </a:fillRef>
          <a:effectRef idx="0">
            <a:schemeClr val="accent1"/>
          </a:effectRef>
          <a:fontRef idx="minor"/>
        </p:style>
      </p:sp>
      <p:pic>
        <p:nvPicPr>
          <p:cNvPr id="55" name="Image 21" descr=""/>
          <p:cNvPicPr/>
          <p:nvPr/>
        </p:nvPicPr>
        <p:blipFill>
          <a:blip r:embed="rId4"/>
          <a:stretch/>
        </p:blipFill>
        <p:spPr>
          <a:xfrm>
            <a:off x="10708920" y="112680"/>
            <a:ext cx="1369080" cy="712440"/>
          </a:xfrm>
          <a:prstGeom prst="rect">
            <a:avLst/>
          </a:prstGeom>
          <a:ln>
            <a:noFill/>
          </a:ln>
        </p:spPr>
      </p:pic>
      <p:sp>
        <p:nvSpPr>
          <p:cNvPr id="56" name="CustomShape 6"/>
          <p:cNvSpPr/>
          <p:nvPr/>
        </p:nvSpPr>
        <p:spPr>
          <a:xfrm>
            <a:off x="6831720" y="5600880"/>
            <a:ext cx="5359680" cy="1641600"/>
          </a:xfrm>
          <a:prstGeom prst="rect">
            <a:avLst/>
          </a:prstGeom>
          <a:noFill/>
          <a:ln>
            <a:noFill/>
          </a:ln>
        </p:spPr>
        <p:style>
          <a:lnRef idx="0"/>
          <a:fillRef idx="0"/>
          <a:effectRef idx="0"/>
          <a:fontRef idx="minor"/>
        </p:style>
        <p:txBody>
          <a:bodyPr lIns="90000" rIns="90000" tIns="45000" bIns="45000">
            <a:spAutoFit/>
          </a:bodyPr>
          <a:p>
            <a:pPr algn="just">
              <a:lnSpc>
                <a:spcPct val="100000"/>
              </a:lnSpc>
            </a:pPr>
            <a:r>
              <a:rPr b="0" lang="fr-FR" sz="1200" spc="-1" strike="noStrike">
                <a:solidFill>
                  <a:srgbClr val="000000"/>
                </a:solidFill>
                <a:latin typeface="VG5001 Light"/>
                <a:ea typeface="VG5001 Light"/>
              </a:rPr>
              <a:t>Rosa Maria Bortolotti </a:t>
            </a:r>
            <a:endParaRPr b="0" lang="fr-FR" sz="1200" spc="-1" strike="noStrike">
              <a:latin typeface="Arial"/>
            </a:endParaRPr>
          </a:p>
          <a:p>
            <a:pPr algn="just">
              <a:lnSpc>
                <a:spcPct val="100000"/>
              </a:lnSpc>
            </a:pPr>
            <a:r>
              <a:rPr b="0" lang="fr-FR" sz="1200" spc="-1" strike="noStrike">
                <a:solidFill>
                  <a:srgbClr val="000000"/>
                </a:solidFill>
                <a:latin typeface="VG5001 Light"/>
                <a:ea typeface="VG5001 Light"/>
              </a:rPr>
              <a:t>Doctorante Cergy Paris Université – CYU</a:t>
            </a:r>
            <a:endParaRPr b="0" lang="fr-FR" sz="1200" spc="-1" strike="noStrike">
              <a:latin typeface="Arial"/>
            </a:endParaRPr>
          </a:p>
          <a:p>
            <a:pPr algn="just">
              <a:lnSpc>
                <a:spcPct val="100000"/>
              </a:lnSpc>
            </a:pPr>
            <a:r>
              <a:rPr b="0" lang="fr-FR" sz="1200" spc="-1" strike="noStrike">
                <a:solidFill>
                  <a:srgbClr val="000000"/>
                </a:solidFill>
                <a:latin typeface="VG5001 Light"/>
                <a:ea typeface="VG5001 Light"/>
              </a:rPr>
              <a:t>Laboratoire École, Mutations et Apprentissage - EMA</a:t>
            </a:r>
            <a:endParaRPr b="0" lang="fr-FR" sz="1200" spc="-1" strike="noStrike">
              <a:latin typeface="Arial"/>
            </a:endParaRPr>
          </a:p>
          <a:p>
            <a:pPr algn="just">
              <a:lnSpc>
                <a:spcPct val="100000"/>
              </a:lnSpc>
            </a:pPr>
            <a:r>
              <a:rPr b="0" lang="fr-FR" sz="1200" spc="-1" strike="noStrike">
                <a:solidFill>
                  <a:srgbClr val="000000"/>
                </a:solidFill>
                <a:latin typeface="VG5001 Light"/>
                <a:ea typeface="VG5001 Light"/>
              </a:rPr>
              <a:t>Observatoire Universitaire International Éducation et Prévention – OUIEP</a:t>
            </a:r>
            <a:endParaRPr b="0" lang="fr-FR" sz="1200" spc="-1" strike="noStrike">
              <a:latin typeface="Arial"/>
            </a:endParaRPr>
          </a:p>
          <a:p>
            <a:pPr algn="just">
              <a:lnSpc>
                <a:spcPct val="100000"/>
              </a:lnSpc>
            </a:pPr>
            <a:r>
              <a:rPr b="0" lang="fr-FR" sz="1200" spc="-1" strike="noStrike">
                <a:solidFill>
                  <a:srgbClr val="000000"/>
                </a:solidFill>
                <a:latin typeface="VG5001 Light"/>
                <a:ea typeface="VG5001 Light"/>
              </a:rPr>
              <a:t>Thématique de recherche : Usages et Pratiques Numériques des jeunes ayant besoin d’un suivi spécialisée / Rapport au numérique chez les travailleurs du social</a:t>
            </a:r>
            <a:endParaRPr b="0" lang="fr-FR" sz="1200" spc="-1" strike="noStrike">
              <a:latin typeface="Arial"/>
            </a:endParaRPr>
          </a:p>
          <a:p>
            <a:pPr>
              <a:lnSpc>
                <a:spcPct val="100000"/>
              </a:lnSpc>
            </a:pPr>
            <a:endParaRPr b="0" lang="fr-FR" sz="1200" spc="-1" strike="noStrike">
              <a:latin typeface="Arial"/>
            </a:endParaRPr>
          </a:p>
        </p:txBody>
      </p:sp>
      <p:pic>
        <p:nvPicPr>
          <p:cNvPr id="57" name="Image 34" descr=""/>
          <p:cNvPicPr/>
          <p:nvPr/>
        </p:nvPicPr>
        <p:blipFill>
          <a:blip r:embed="rId5"/>
          <a:stretch/>
        </p:blipFill>
        <p:spPr>
          <a:xfrm>
            <a:off x="5103360" y="-23040"/>
            <a:ext cx="1934640" cy="1934640"/>
          </a:xfrm>
          <a:prstGeom prst="rect">
            <a:avLst/>
          </a:prstGeom>
          <a:ln>
            <a:noFill/>
          </a:ln>
        </p:spPr>
      </p:pic>
      <p:sp>
        <p:nvSpPr>
          <p:cNvPr id="58" name="CustomShape 7"/>
          <p:cNvSpPr/>
          <p:nvPr/>
        </p:nvSpPr>
        <p:spPr>
          <a:xfrm>
            <a:off x="13271400" y="1676520"/>
            <a:ext cx="184320" cy="369000"/>
          </a:xfrm>
          <a:prstGeom prst="rect">
            <a:avLst/>
          </a:prstGeom>
          <a:noFill/>
          <a:ln>
            <a:noFill/>
          </a:ln>
        </p:spPr>
        <p:style>
          <a:lnRef idx="0"/>
          <a:fillRef idx="0"/>
          <a:effectRef idx="0"/>
          <a:fontRef idx="minor"/>
        </p:style>
      </p:sp>
      <p:pic>
        <p:nvPicPr>
          <p:cNvPr id="59" name="Image 14" descr=""/>
          <p:cNvPicPr/>
          <p:nvPr/>
        </p:nvPicPr>
        <p:blipFill>
          <a:blip r:embed="rId6"/>
          <a:stretch/>
        </p:blipFill>
        <p:spPr>
          <a:xfrm>
            <a:off x="463680" y="4911840"/>
            <a:ext cx="1767240" cy="1771920"/>
          </a:xfrm>
          <a:prstGeom prst="rect">
            <a:avLst/>
          </a:prstGeom>
          <a:ln>
            <a:noFill/>
          </a:ln>
        </p:spPr>
      </p:pic>
      <p:sp>
        <p:nvSpPr>
          <p:cNvPr id="60" name="CustomShape 8"/>
          <p:cNvSpPr/>
          <p:nvPr/>
        </p:nvSpPr>
        <p:spPr>
          <a:xfrm>
            <a:off x="636120" y="258120"/>
            <a:ext cx="3533760" cy="394200"/>
          </a:xfrm>
          <a:prstGeom prst="rect">
            <a:avLst/>
          </a:prstGeom>
          <a:noFill/>
          <a:ln>
            <a:noFill/>
          </a:ln>
        </p:spPr>
        <p:style>
          <a:lnRef idx="0"/>
          <a:fillRef idx="0"/>
          <a:effectRef idx="0"/>
          <a:fontRef idx="minor"/>
        </p:style>
        <p:txBody>
          <a:bodyPr lIns="90000" rIns="90000" tIns="45000" bIns="45000">
            <a:spAutoFit/>
          </a:bodyPr>
          <a:p>
            <a:pPr algn="ctr">
              <a:lnSpc>
                <a:spcPct val="100000"/>
              </a:lnSpc>
            </a:pPr>
            <a:r>
              <a:rPr b="0" i="1" lang="fr-FR" sz="1000" spc="-1" strike="noStrike">
                <a:solidFill>
                  <a:srgbClr val="000000"/>
                </a:solidFill>
                <a:latin typeface="VG5001 Light"/>
                <a:ea typeface="VG5001 Light"/>
              </a:rPr>
              <a:t>75%  11 à 15 ans  et 88% 15  à 18 ans (Génération Numérique, 2021</a:t>
            </a:r>
            <a:r>
              <a:rPr b="0" lang="fr-FR" sz="1000" spc="-1" strike="noStrike">
                <a:solidFill>
                  <a:srgbClr val="000000"/>
                </a:solidFill>
                <a:latin typeface="VG5001 Light"/>
                <a:ea typeface="VG5001 Light"/>
              </a:rPr>
              <a:t>)</a:t>
            </a:r>
            <a:endParaRPr b="0" lang="fr-FR" sz="1000" spc="-1" strike="noStrike">
              <a:latin typeface="Arial"/>
            </a:endParaRPr>
          </a:p>
        </p:txBody>
      </p:sp>
      <p:sp>
        <p:nvSpPr>
          <p:cNvPr id="61" name="CustomShape 9"/>
          <p:cNvSpPr/>
          <p:nvPr/>
        </p:nvSpPr>
        <p:spPr>
          <a:xfrm>
            <a:off x="4631760" y="1914840"/>
            <a:ext cx="3541320" cy="394200"/>
          </a:xfrm>
          <a:prstGeom prst="rect">
            <a:avLst/>
          </a:prstGeom>
          <a:noFill/>
          <a:ln>
            <a:noFill/>
          </a:ln>
        </p:spPr>
        <p:style>
          <a:lnRef idx="0"/>
          <a:fillRef idx="0"/>
          <a:effectRef idx="0"/>
          <a:fontRef idx="minor"/>
        </p:style>
        <p:txBody>
          <a:bodyPr lIns="90000" rIns="90000" tIns="45000" bIns="45000">
            <a:spAutoFit/>
          </a:bodyPr>
          <a:p>
            <a:pPr algn="ctr">
              <a:lnSpc>
                <a:spcPct val="100000"/>
              </a:lnSpc>
            </a:pPr>
            <a:r>
              <a:rPr b="0" i="1" lang="fr-FR" sz="1000" spc="-1" strike="noStrike">
                <a:solidFill>
                  <a:srgbClr val="000000"/>
                </a:solidFill>
                <a:latin typeface="VG5001 Light"/>
                <a:ea typeface="VG5001 Light"/>
              </a:rPr>
              <a:t>58%  11 à 15 ans et  89% 15 à 18 ans  (Génération Numérique, 2021</a:t>
            </a:r>
            <a:r>
              <a:rPr b="0" lang="fr-FR" sz="1000" spc="-1" strike="noStrike">
                <a:solidFill>
                  <a:srgbClr val="000000"/>
                </a:solidFill>
                <a:latin typeface="VG5001 Light"/>
                <a:ea typeface="VG5001 Light"/>
              </a:rPr>
              <a:t>)</a:t>
            </a:r>
            <a:endParaRPr b="0" lang="fr-FR" sz="1000" spc="-1" strike="noStrike">
              <a:latin typeface="Arial"/>
            </a:endParaRPr>
          </a:p>
        </p:txBody>
      </p:sp>
      <p:sp>
        <p:nvSpPr>
          <p:cNvPr id="62" name="CustomShape 10"/>
          <p:cNvSpPr/>
          <p:nvPr/>
        </p:nvSpPr>
        <p:spPr>
          <a:xfrm>
            <a:off x="4391280" y="4137840"/>
            <a:ext cx="3359160" cy="394920"/>
          </a:xfrm>
          <a:prstGeom prst="rect">
            <a:avLst/>
          </a:prstGeom>
          <a:noFill/>
          <a:ln>
            <a:noFill/>
          </a:ln>
        </p:spPr>
        <p:style>
          <a:lnRef idx="0"/>
          <a:fillRef idx="0"/>
          <a:effectRef idx="0"/>
          <a:fontRef idx="minor"/>
        </p:style>
        <p:txBody>
          <a:bodyPr lIns="90000" rIns="90000" tIns="45000" bIns="45000">
            <a:spAutoFit/>
          </a:bodyPr>
          <a:p>
            <a:pPr algn="ctr">
              <a:lnSpc>
                <a:spcPct val="100000"/>
              </a:lnSpc>
            </a:pPr>
            <a:r>
              <a:rPr b="0" i="1" lang="fr-FR" sz="1000" spc="-1" strike="noStrike">
                <a:solidFill>
                  <a:srgbClr val="000000"/>
                </a:solidFill>
                <a:latin typeface="VG5001 Light"/>
                <a:ea typeface="VG5001 Light"/>
              </a:rPr>
              <a:t>Moins de 50% des filles et des garçons de 11 à 18 ans (Génération Numérique, 2021</a:t>
            </a:r>
            <a:r>
              <a:rPr b="0" lang="fr-FR" sz="1000" spc="-1" strike="noStrike">
                <a:solidFill>
                  <a:srgbClr val="000000"/>
                </a:solidFill>
                <a:latin typeface="VG5001 Light"/>
                <a:ea typeface="VG5001 Light"/>
              </a:rPr>
              <a:t>)</a:t>
            </a:r>
            <a:endParaRPr b="0" lang="fr-FR" sz="1000" spc="-1" strike="noStrike">
              <a:latin typeface="Arial"/>
            </a:endParaRPr>
          </a:p>
        </p:txBody>
      </p:sp>
      <p:sp>
        <p:nvSpPr>
          <p:cNvPr id="63" name="CustomShape 11"/>
          <p:cNvSpPr/>
          <p:nvPr/>
        </p:nvSpPr>
        <p:spPr>
          <a:xfrm>
            <a:off x="3489480" y="4714920"/>
            <a:ext cx="3359160" cy="394920"/>
          </a:xfrm>
          <a:prstGeom prst="rect">
            <a:avLst/>
          </a:prstGeom>
          <a:noFill/>
          <a:ln>
            <a:noFill/>
          </a:ln>
        </p:spPr>
        <p:style>
          <a:lnRef idx="0"/>
          <a:fillRef idx="0"/>
          <a:effectRef idx="0"/>
          <a:fontRef idx="minor"/>
        </p:style>
        <p:txBody>
          <a:bodyPr lIns="90000" rIns="90000" tIns="45000" bIns="45000">
            <a:spAutoFit/>
          </a:bodyPr>
          <a:p>
            <a:pPr algn="ctr">
              <a:lnSpc>
                <a:spcPct val="100000"/>
              </a:lnSpc>
            </a:pPr>
            <a:r>
              <a:rPr b="0" i="1" lang="fr-FR" sz="1000" spc="-1" strike="noStrike">
                <a:solidFill>
                  <a:srgbClr val="000000"/>
                </a:solidFill>
                <a:latin typeface="VG5001 Light"/>
                <a:ea typeface="VG5001 Light"/>
              </a:rPr>
              <a:t>Moins de 10% des filles et des garçons entre 11 et 18 ans (Génération Numérique, 2021</a:t>
            </a:r>
            <a:r>
              <a:rPr b="0" lang="fr-FR" sz="1000" spc="-1" strike="noStrike">
                <a:solidFill>
                  <a:srgbClr val="000000"/>
                </a:solidFill>
                <a:latin typeface="VG5001 Light"/>
                <a:ea typeface="VG5001 Light"/>
              </a:rPr>
              <a:t>)</a:t>
            </a:r>
            <a:endParaRPr b="0" lang="fr-FR" sz="1000" spc="-1" strike="noStrike">
              <a:latin typeface="Arial"/>
            </a:endParaRPr>
          </a:p>
        </p:txBody>
      </p:sp>
      <p:sp>
        <p:nvSpPr>
          <p:cNvPr id="64" name="CustomShape 12"/>
          <p:cNvSpPr/>
          <p:nvPr/>
        </p:nvSpPr>
        <p:spPr>
          <a:xfrm>
            <a:off x="-140400" y="4630680"/>
            <a:ext cx="3013200" cy="394920"/>
          </a:xfrm>
          <a:prstGeom prst="rect">
            <a:avLst/>
          </a:prstGeom>
          <a:noFill/>
          <a:ln>
            <a:noFill/>
          </a:ln>
        </p:spPr>
        <p:style>
          <a:lnRef idx="0"/>
          <a:fillRef idx="0"/>
          <a:effectRef idx="0"/>
          <a:fontRef idx="minor"/>
        </p:style>
        <p:txBody>
          <a:bodyPr lIns="90000" rIns="90000" tIns="45000" bIns="45000">
            <a:spAutoFit/>
          </a:bodyPr>
          <a:p>
            <a:pPr algn="ctr">
              <a:lnSpc>
                <a:spcPct val="100000"/>
              </a:lnSpc>
            </a:pPr>
            <a:r>
              <a:rPr b="0" i="1" lang="fr-FR" sz="1000" spc="-1" strike="noStrike">
                <a:solidFill>
                  <a:srgbClr val="000000"/>
                </a:solidFill>
                <a:latin typeface="VG5001 Light"/>
                <a:ea typeface="VG5001 Light"/>
              </a:rPr>
              <a:t>Moins de 50% des filles et des garçons entre 11 et 18 ans (Génération Numérique, 2021</a:t>
            </a:r>
            <a:r>
              <a:rPr b="0" lang="fr-FR" sz="1000" spc="-1" strike="noStrike">
                <a:solidFill>
                  <a:srgbClr val="000000"/>
                </a:solidFill>
                <a:latin typeface="VG5001 Light"/>
                <a:ea typeface="VG5001 Light"/>
              </a:rPr>
              <a:t>)</a:t>
            </a:r>
            <a:endParaRPr b="0" lang="fr-FR" sz="1000" spc="-1" strike="noStrike">
              <a:latin typeface="Arial"/>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65" name="CustomShape 1"/>
          <p:cNvSpPr/>
          <p:nvPr/>
        </p:nvSpPr>
        <p:spPr>
          <a:xfrm>
            <a:off x="0" y="0"/>
            <a:ext cx="12188520" cy="68576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p:style>
      </p:sp>
      <p:sp>
        <p:nvSpPr>
          <p:cNvPr id="66" name="TextShape 2"/>
          <p:cNvSpPr txBox="1"/>
          <p:nvPr/>
        </p:nvSpPr>
        <p:spPr>
          <a:xfrm>
            <a:off x="101520" y="557280"/>
            <a:ext cx="4855680" cy="5567400"/>
          </a:xfrm>
          <a:prstGeom prst="rect">
            <a:avLst/>
          </a:prstGeom>
          <a:noFill/>
          <a:ln>
            <a:noFill/>
          </a:ln>
        </p:spPr>
        <p:txBody>
          <a:bodyPr anchor="ctr">
            <a:normAutofit/>
          </a:bodyPr>
          <a:p>
            <a:pPr algn="ctr">
              <a:lnSpc>
                <a:spcPct val="90000"/>
              </a:lnSpc>
            </a:pPr>
            <a:r>
              <a:rPr b="1" lang="fr-FR" sz="4400" spc="-1" strike="noStrike">
                <a:solidFill>
                  <a:srgbClr val="000000"/>
                </a:solidFill>
                <a:latin typeface="VG5001 Light"/>
                <a:ea typeface="VG5001 Light"/>
              </a:rPr>
              <a:t>Organisation de la présentation</a:t>
            </a:r>
            <a:r>
              <a:rPr b="1" lang="fr-FR" sz="4400" spc="-1" strike="noStrike">
                <a:solidFill>
                  <a:srgbClr val="000000"/>
                </a:solidFill>
                <a:latin typeface="VG5001 Light"/>
                <a:ea typeface="VG5001 Light"/>
              </a:rPr>
              <a:t>	</a:t>
            </a:r>
            <a:endParaRPr b="0" lang="fr-FR" sz="4400" spc="-1" strike="noStrike">
              <a:solidFill>
                <a:srgbClr val="000000"/>
              </a:solidFill>
              <a:latin typeface="Calibri"/>
            </a:endParaRPr>
          </a:p>
        </p:txBody>
      </p:sp>
      <p:graphicFrame>
        <p:nvGraphicFramePr>
          <p:cNvPr id="1" name="Diagram1"/>
          <p:cNvGraphicFramePr/>
          <p:nvPr>
            <p:extLst>
              <p:ext uri="{D42A27DB-BD31-4B8C-83A1-F6EECF244321}">
                <p14:modId xmlns:p14="http://schemas.microsoft.com/office/powerpoint/2010/main" val="3975356958"/>
              </p:ext>
            </p:extLst>
          </p:nvPr>
        </p:nvGraphicFramePr>
        <p:xfrm>
          <a:off x="5441400" y="879840"/>
          <a:ext cx="6509520" cy="5504400"/>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pic>
        <p:nvPicPr>
          <p:cNvPr id="67" name="Image 28" descr=""/>
          <p:cNvPicPr/>
          <p:nvPr/>
        </p:nvPicPr>
        <p:blipFill>
          <a:blip r:embed="rId6"/>
          <a:stretch/>
        </p:blipFill>
        <p:spPr>
          <a:xfrm>
            <a:off x="888120" y="3157200"/>
            <a:ext cx="3024000" cy="3024000"/>
          </a:xfrm>
          <a:prstGeom prst="rect">
            <a:avLst/>
          </a:prstGeom>
          <a:ln>
            <a:noFill/>
          </a:ln>
        </p:spPr>
      </p:pic>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68" name="CustomShape 1"/>
          <p:cNvSpPr/>
          <p:nvPr/>
        </p:nvSpPr>
        <p:spPr>
          <a:xfrm>
            <a:off x="0" y="0"/>
            <a:ext cx="12191760" cy="68576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p:style>
      </p:sp>
      <p:sp>
        <p:nvSpPr>
          <p:cNvPr id="69" name="CustomShape 2"/>
          <p:cNvSpPr/>
          <p:nvPr/>
        </p:nvSpPr>
        <p:spPr>
          <a:xfrm>
            <a:off x="0" y="0"/>
            <a:ext cx="4694040" cy="685764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p:style>
      </p:sp>
      <p:grpSp>
        <p:nvGrpSpPr>
          <p:cNvPr id="70" name="Group 3"/>
          <p:cNvGrpSpPr/>
          <p:nvPr/>
        </p:nvGrpSpPr>
        <p:grpSpPr>
          <a:xfrm>
            <a:off x="767160" y="681480"/>
            <a:ext cx="1128240" cy="847080"/>
            <a:chOff x="767160" y="681480"/>
            <a:chExt cx="1128240" cy="847080"/>
          </a:xfrm>
        </p:grpSpPr>
        <p:sp>
          <p:nvSpPr>
            <p:cNvPr id="71" name="CustomShape 4"/>
            <p:cNvSpPr/>
            <p:nvPr/>
          </p:nvSpPr>
          <p:spPr>
            <a:xfrm>
              <a:off x="767160" y="933480"/>
              <a:ext cx="675000" cy="595080"/>
            </a:xfrm>
            <a:custGeom>
              <a:avLst/>
              <a:gdLst/>
              <a:ahLst/>
              <a:rect l="l" t="t"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440">
              <a:solidFill>
                <a:schemeClr val="bg1"/>
              </a:solidFill>
              <a:round/>
            </a:ln>
          </p:spPr>
          <p:style>
            <a:lnRef idx="0"/>
            <a:fillRef idx="0"/>
            <a:effectRef idx="0"/>
            <a:fontRef idx="minor"/>
          </p:style>
        </p:sp>
        <p:sp>
          <p:nvSpPr>
            <p:cNvPr id="72" name="CustomShape 5"/>
            <p:cNvSpPr/>
            <p:nvPr/>
          </p:nvSpPr>
          <p:spPr>
            <a:xfrm>
              <a:off x="1345320" y="681480"/>
              <a:ext cx="550080" cy="484920"/>
            </a:xfrm>
            <a:custGeom>
              <a:avLst/>
              <a:gdLst/>
              <a:ahLst/>
              <a:rect l="l" t="t"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440">
              <a:solidFill>
                <a:schemeClr val="bg1"/>
              </a:solidFill>
              <a:round/>
            </a:ln>
          </p:spPr>
          <p:style>
            <a:lnRef idx="0"/>
            <a:fillRef idx="0"/>
            <a:effectRef idx="0"/>
            <a:fontRef idx="minor"/>
          </p:style>
        </p:sp>
      </p:grpSp>
      <p:sp>
        <p:nvSpPr>
          <p:cNvPr id="73" name="TextShape 6"/>
          <p:cNvSpPr txBox="1"/>
          <p:nvPr/>
        </p:nvSpPr>
        <p:spPr>
          <a:xfrm>
            <a:off x="767160" y="1166760"/>
            <a:ext cx="3581640" cy="4279320"/>
          </a:xfrm>
          <a:prstGeom prst="rect">
            <a:avLst/>
          </a:prstGeom>
          <a:noFill/>
          <a:ln>
            <a:noFill/>
          </a:ln>
        </p:spPr>
        <p:txBody>
          <a:bodyPr anchor="ctr">
            <a:normAutofit fontScale="84000"/>
          </a:bodyPr>
          <a:p>
            <a:pPr algn="ctr">
              <a:lnSpc>
                <a:spcPct val="90000"/>
              </a:lnSpc>
            </a:pPr>
            <a:r>
              <a:rPr b="1" lang="fr-FR" sz="4800" spc="-1" strike="noStrike">
                <a:solidFill>
                  <a:srgbClr val="ffffff"/>
                </a:solidFill>
                <a:latin typeface="VG5001 Light"/>
                <a:ea typeface="VG5001 Light"/>
              </a:rPr>
              <a:t>1. Les Réseaux Sociaux Numériques (RSN) (1/2)</a:t>
            </a:r>
            <a:endParaRPr b="0" lang="fr-FR" sz="4800" spc="-1" strike="noStrike">
              <a:solidFill>
                <a:srgbClr val="000000"/>
              </a:solidFill>
              <a:latin typeface="Calibri"/>
            </a:endParaRPr>
          </a:p>
        </p:txBody>
      </p:sp>
      <p:sp>
        <p:nvSpPr>
          <p:cNvPr id="74" name="TextShape 7"/>
          <p:cNvSpPr txBox="1"/>
          <p:nvPr/>
        </p:nvSpPr>
        <p:spPr>
          <a:xfrm>
            <a:off x="4753080" y="100080"/>
            <a:ext cx="7438680" cy="6757560"/>
          </a:xfrm>
          <a:prstGeom prst="rect">
            <a:avLst/>
          </a:prstGeom>
          <a:noFill/>
          <a:ln>
            <a:noFill/>
          </a:ln>
        </p:spPr>
        <p:txBody>
          <a:bodyPr anchor="ctr">
            <a:normAutofit fontScale="97000"/>
          </a:bodyPr>
          <a:p>
            <a:pPr algn="ctr">
              <a:lnSpc>
                <a:spcPct val="90000"/>
              </a:lnSpc>
              <a:spcBef>
                <a:spcPts val="1001"/>
              </a:spcBef>
              <a:tabLst>
                <a:tab algn="l" pos="0"/>
              </a:tabLst>
            </a:pPr>
            <a:r>
              <a:rPr b="1" lang="fr-FR" sz="1800" spc="-1" strike="noStrike">
                <a:solidFill>
                  <a:srgbClr val="000000"/>
                </a:solidFill>
                <a:latin typeface="VG5001 Light"/>
                <a:ea typeface="VG5001 Light"/>
              </a:rPr>
              <a:t>Aujourd’hui </a:t>
            </a:r>
            <a:r>
              <a:rPr b="0" lang="fr-FR" sz="1800" spc="-1" strike="noStrike">
                <a:solidFill>
                  <a:srgbClr val="000000"/>
                </a:solidFill>
                <a:latin typeface="VG5001 Light"/>
                <a:ea typeface="VG5001 Light"/>
              </a:rPr>
              <a:t>on associe souvent le nom de « réseau social » à : Tik-Tok, Snapchat, Meta (Instagram, Facebook, WhatsApp). </a:t>
            </a:r>
            <a:r>
              <a:rPr b="1" lang="fr-FR" sz="1800" spc="-1" strike="noStrike">
                <a:solidFill>
                  <a:srgbClr val="000000"/>
                </a:solidFill>
                <a:latin typeface="VG5001 Light"/>
                <a:ea typeface="VG5001 Light"/>
              </a:rPr>
              <a:t>Cependant, </a:t>
            </a:r>
            <a:endParaRPr b="0" lang="fr-FR" sz="1800" spc="-1" strike="noStrike">
              <a:solidFill>
                <a:srgbClr val="000000"/>
              </a:solidFill>
              <a:latin typeface="Calibri"/>
            </a:endParaRPr>
          </a:p>
          <a:p>
            <a:pPr>
              <a:lnSpc>
                <a:spcPct val="90000"/>
              </a:lnSpc>
              <a:spcBef>
                <a:spcPts val="1001"/>
              </a:spcBef>
              <a:tabLst>
                <a:tab algn="l" pos="0"/>
              </a:tabLst>
            </a:pPr>
            <a:endParaRPr b="0" lang="fr-FR" sz="1800" spc="-1" strike="noStrike">
              <a:solidFill>
                <a:srgbClr val="000000"/>
              </a:solidFill>
              <a:latin typeface="Calibri"/>
            </a:endParaRPr>
          </a:p>
          <a:p>
            <a:pPr marL="457200" indent="-456840">
              <a:lnSpc>
                <a:spcPct val="90000"/>
              </a:lnSpc>
              <a:spcBef>
                <a:spcPts val="1001"/>
              </a:spcBef>
              <a:buClr>
                <a:srgbClr val="000000"/>
              </a:buClr>
              <a:buFont typeface="Calibri Light"/>
              <a:buAutoNum type="arabicPeriod"/>
              <a:tabLst>
                <a:tab algn="l" pos="0"/>
              </a:tabLst>
            </a:pPr>
            <a:r>
              <a:rPr b="1" lang="fr-FR" sz="1800" spc="-1" strike="noStrike">
                <a:solidFill>
                  <a:srgbClr val="000000"/>
                </a:solidFill>
                <a:latin typeface="VG5001 Light"/>
                <a:ea typeface="VG5001 Light"/>
              </a:rPr>
              <a:t>Le « réseau social » est un concept plus global qui concerne autant les adultes que les jeunes (Mercklé, 2011)</a:t>
            </a:r>
            <a:endParaRPr b="0" lang="fr-FR" sz="1800" spc="-1" strike="noStrike">
              <a:solidFill>
                <a:srgbClr val="000000"/>
              </a:solidFill>
              <a:latin typeface="Calibri"/>
            </a:endParaRPr>
          </a:p>
          <a:p>
            <a:pPr>
              <a:lnSpc>
                <a:spcPct val="90000"/>
              </a:lnSpc>
              <a:spcBef>
                <a:spcPts val="1001"/>
              </a:spcBef>
              <a:tabLst>
                <a:tab algn="l" pos="0"/>
              </a:tabLst>
            </a:pPr>
            <a:endParaRPr b="0" lang="fr-FR" sz="1800" spc="-1" strike="noStrike">
              <a:solidFill>
                <a:srgbClr val="000000"/>
              </a:solidFill>
              <a:latin typeface="Calibri"/>
            </a:endParaRPr>
          </a:p>
          <a:p>
            <a:pPr lvl="1" marL="685800" indent="-228240">
              <a:lnSpc>
                <a:spcPct val="90000"/>
              </a:lnSpc>
              <a:spcBef>
                <a:spcPts val="499"/>
              </a:spcBef>
              <a:buClr>
                <a:srgbClr val="000000"/>
              </a:buClr>
              <a:buFont typeface="Arial"/>
              <a:buChar char="•"/>
              <a:tabLst>
                <a:tab algn="l" pos="0"/>
              </a:tabLst>
            </a:pPr>
            <a:r>
              <a:rPr b="0" lang="fr-FR" sz="1800" spc="-1" strike="noStrike">
                <a:solidFill>
                  <a:srgbClr val="000000"/>
                </a:solidFill>
                <a:latin typeface="VG5001 Light"/>
                <a:ea typeface="VG5001 Light"/>
              </a:rPr>
              <a:t>Ensemble des relations entre individus, qu’elles soient personnelles familiales ou professionnelles</a:t>
            </a:r>
            <a:endParaRPr b="0" lang="fr-FR" sz="1800" spc="-1" strike="noStrike">
              <a:solidFill>
                <a:srgbClr val="000000"/>
              </a:solidFill>
              <a:latin typeface="Calibri"/>
            </a:endParaRPr>
          </a:p>
          <a:p>
            <a:pPr lvl="1" marL="685800" indent="-228240">
              <a:lnSpc>
                <a:spcPct val="90000"/>
              </a:lnSpc>
              <a:spcBef>
                <a:spcPts val="499"/>
              </a:spcBef>
              <a:buClr>
                <a:srgbClr val="000000"/>
              </a:buClr>
              <a:buFont typeface="Arial"/>
              <a:buChar char="•"/>
              <a:tabLst>
                <a:tab algn="l" pos="0"/>
              </a:tabLst>
            </a:pPr>
            <a:r>
              <a:rPr b="0" lang="fr-FR" sz="1800" spc="-1" strike="noStrike">
                <a:solidFill>
                  <a:srgbClr val="000000"/>
                </a:solidFill>
                <a:latin typeface="VG5001 Light"/>
                <a:ea typeface="VG5001 Light"/>
              </a:rPr>
              <a:t>Ces réseaux sont essentiels dans l’affirmation de soi, le sentiment d’appartenance : se « sentir à sa place » dans la société </a:t>
            </a:r>
            <a:endParaRPr b="0" lang="fr-FR" sz="1800" spc="-1" strike="noStrike">
              <a:solidFill>
                <a:srgbClr val="000000"/>
              </a:solidFill>
              <a:latin typeface="Calibri"/>
            </a:endParaRPr>
          </a:p>
          <a:p>
            <a:pPr marL="457200">
              <a:lnSpc>
                <a:spcPct val="90000"/>
              </a:lnSpc>
              <a:spcBef>
                <a:spcPts val="499"/>
              </a:spcBef>
              <a:tabLst>
                <a:tab algn="l" pos="0"/>
              </a:tabLst>
            </a:pPr>
            <a:endParaRPr b="0" lang="fr-FR" sz="1800" spc="-1" strike="noStrike">
              <a:solidFill>
                <a:srgbClr val="000000"/>
              </a:solidFill>
              <a:latin typeface="Calibri"/>
            </a:endParaRPr>
          </a:p>
          <a:p>
            <a:pPr marL="457200">
              <a:lnSpc>
                <a:spcPct val="90000"/>
              </a:lnSpc>
              <a:spcBef>
                <a:spcPts val="499"/>
              </a:spcBef>
              <a:tabLst>
                <a:tab algn="l" pos="0"/>
              </a:tabLst>
            </a:pPr>
            <a:r>
              <a:rPr b="1" lang="fr-FR" sz="1800" spc="-1" strike="noStrike">
                <a:solidFill>
                  <a:srgbClr val="000000"/>
                </a:solidFill>
                <a:latin typeface="VG5001 Light"/>
                <a:ea typeface="VG5001 Light"/>
              </a:rPr>
              <a:t>Liens forts : </a:t>
            </a:r>
            <a:r>
              <a:rPr b="0" lang="fr-FR" sz="1800" spc="-1" strike="noStrike">
                <a:solidFill>
                  <a:srgbClr val="000000"/>
                </a:solidFill>
                <a:latin typeface="VG5001 Light"/>
                <a:ea typeface="VG5001 Light"/>
              </a:rPr>
              <a:t>famille, amis, voisinage, école / </a:t>
            </a:r>
            <a:r>
              <a:rPr b="1" lang="fr-FR" sz="1800" spc="-1" strike="noStrike">
                <a:solidFill>
                  <a:srgbClr val="000000"/>
                </a:solidFill>
                <a:latin typeface="VG5001 Light"/>
                <a:ea typeface="VG5001 Light"/>
              </a:rPr>
              <a:t>Liens faibles : </a:t>
            </a:r>
            <a:r>
              <a:rPr b="0" lang="fr-FR" sz="1800" spc="-1" strike="noStrike">
                <a:solidFill>
                  <a:srgbClr val="000000"/>
                </a:solidFill>
                <a:latin typeface="VG5001 Light"/>
                <a:ea typeface="VG5001 Light"/>
              </a:rPr>
              <a:t>travail, école, loisir, voyages</a:t>
            </a:r>
            <a:endParaRPr b="0" lang="fr-FR" sz="1800" spc="-1" strike="noStrike">
              <a:solidFill>
                <a:srgbClr val="000000"/>
              </a:solidFill>
              <a:latin typeface="Calibri"/>
            </a:endParaRPr>
          </a:p>
          <a:p>
            <a:pPr marL="457200">
              <a:lnSpc>
                <a:spcPct val="90000"/>
              </a:lnSpc>
              <a:spcBef>
                <a:spcPts val="499"/>
              </a:spcBef>
              <a:tabLst>
                <a:tab algn="l" pos="0"/>
              </a:tabLst>
            </a:pPr>
            <a:endParaRPr b="0" lang="fr-FR" sz="1800" spc="-1" strike="noStrike">
              <a:solidFill>
                <a:srgbClr val="000000"/>
              </a:solidFill>
              <a:latin typeface="Calibri"/>
            </a:endParaRPr>
          </a:p>
          <a:p>
            <a:pPr marL="457200" indent="-456840">
              <a:lnSpc>
                <a:spcPct val="90000"/>
              </a:lnSpc>
              <a:spcBef>
                <a:spcPts val="1001"/>
              </a:spcBef>
              <a:buClr>
                <a:srgbClr val="000000"/>
              </a:buClr>
              <a:buFont typeface="Calibri Light"/>
              <a:buAutoNum type="arabicPeriod"/>
              <a:tabLst>
                <a:tab algn="l" pos="0"/>
              </a:tabLst>
            </a:pPr>
            <a:r>
              <a:rPr b="1" lang="fr-FR" sz="1800" spc="-1" strike="noStrike">
                <a:solidFill>
                  <a:srgbClr val="000000"/>
                </a:solidFill>
                <a:latin typeface="VG5001 Light"/>
                <a:ea typeface="VG5001 Light"/>
              </a:rPr>
              <a:t>Les RSN </a:t>
            </a:r>
            <a:r>
              <a:rPr b="0" lang="fr-FR" sz="1800" spc="-1" strike="noStrike">
                <a:solidFill>
                  <a:srgbClr val="000000"/>
                </a:solidFill>
                <a:latin typeface="VG5001 Light"/>
                <a:ea typeface="VG5001 Light"/>
              </a:rPr>
              <a:t>(Cardon, 2010; 2018)</a:t>
            </a:r>
            <a:endParaRPr b="0" lang="fr-FR" sz="1800" spc="-1" strike="noStrike">
              <a:solidFill>
                <a:srgbClr val="000000"/>
              </a:solidFill>
              <a:latin typeface="Calibri"/>
            </a:endParaRPr>
          </a:p>
          <a:p>
            <a:pPr marL="228600" indent="-228240">
              <a:lnSpc>
                <a:spcPct val="90000"/>
              </a:lnSpc>
              <a:spcBef>
                <a:spcPts val="1001"/>
              </a:spcBef>
              <a:buClr>
                <a:srgbClr val="000000"/>
              </a:buClr>
              <a:buFont typeface="Arial"/>
              <a:buChar char="•"/>
              <a:tabLst>
                <a:tab algn="l" pos="0"/>
              </a:tabLst>
            </a:pPr>
            <a:r>
              <a:rPr b="0" lang="fr-FR" sz="1800" spc="-1" strike="noStrike">
                <a:solidFill>
                  <a:srgbClr val="000000"/>
                </a:solidFill>
                <a:latin typeface="VG5001 Light"/>
                <a:ea typeface="VG5001 Light"/>
              </a:rPr>
              <a:t>Les RSN font partie de notre monde social, non comme une sphère à part, mais comme une extension, voire un complément de nos relations quotidiennes </a:t>
            </a:r>
            <a:endParaRPr b="0" lang="fr-FR" sz="1800" spc="-1" strike="noStrike">
              <a:solidFill>
                <a:srgbClr val="000000"/>
              </a:solidFill>
              <a:latin typeface="Calibri"/>
            </a:endParaRPr>
          </a:p>
          <a:p>
            <a:pPr>
              <a:lnSpc>
                <a:spcPct val="90000"/>
              </a:lnSpc>
              <a:spcBef>
                <a:spcPts val="1001"/>
              </a:spcBef>
              <a:tabLst>
                <a:tab algn="l" pos="0"/>
              </a:tabLst>
            </a:pPr>
            <a:endParaRPr b="0" lang="fr-FR" sz="1800" spc="-1" strike="noStrike">
              <a:solidFill>
                <a:srgbClr val="000000"/>
              </a:solidFill>
              <a:latin typeface="Calibri"/>
            </a:endParaRPr>
          </a:p>
          <a:p>
            <a:pPr>
              <a:lnSpc>
                <a:spcPct val="90000"/>
              </a:lnSpc>
              <a:spcBef>
                <a:spcPts val="1001"/>
              </a:spcBef>
              <a:tabLst>
                <a:tab algn="l" pos="0"/>
              </a:tabLst>
            </a:pPr>
            <a:r>
              <a:rPr b="0" lang="fr-FR" sz="1800" spc="-1" strike="noStrike">
                <a:solidFill>
                  <a:srgbClr val="000000"/>
                </a:solidFill>
                <a:latin typeface="VG5001 Light"/>
                <a:ea typeface="VG5001 Light"/>
              </a:rPr>
              <a:t>             </a:t>
            </a:r>
            <a:r>
              <a:rPr b="0" lang="fr-FR" sz="1800" spc="-1" strike="noStrike">
                <a:solidFill>
                  <a:srgbClr val="000000"/>
                </a:solidFill>
                <a:latin typeface="VG5001 Light"/>
                <a:ea typeface="VG5001 Light"/>
              </a:rPr>
              <a:t>Les RSN permettent aux individus de maintenir le lien en dehors des rapports physiques et d’organiser leurs rencontres</a:t>
            </a:r>
            <a:endParaRPr b="0" lang="fr-FR" sz="1800" spc="-1" strike="noStrike">
              <a:solidFill>
                <a:srgbClr val="000000"/>
              </a:solidFill>
              <a:latin typeface="Calibri"/>
            </a:endParaRPr>
          </a:p>
          <a:p>
            <a:pPr>
              <a:lnSpc>
                <a:spcPct val="90000"/>
              </a:lnSpc>
              <a:spcBef>
                <a:spcPts val="1001"/>
              </a:spcBef>
              <a:tabLst>
                <a:tab algn="l" pos="0"/>
              </a:tabLst>
            </a:pPr>
            <a:endParaRPr b="0" lang="fr-FR" sz="1800" spc="-1" strike="noStrike">
              <a:solidFill>
                <a:srgbClr val="000000"/>
              </a:solidFill>
              <a:latin typeface="Calibri"/>
            </a:endParaRPr>
          </a:p>
        </p:txBody>
      </p:sp>
      <p:pic>
        <p:nvPicPr>
          <p:cNvPr id="75" name="Image 4" descr=""/>
          <p:cNvPicPr/>
          <p:nvPr/>
        </p:nvPicPr>
        <p:blipFill>
          <a:blip r:embed="rId1"/>
          <a:stretch/>
        </p:blipFill>
        <p:spPr>
          <a:xfrm>
            <a:off x="10947240" y="5502600"/>
            <a:ext cx="1995840" cy="1995840"/>
          </a:xfrm>
          <a:prstGeom prst="rect">
            <a:avLst/>
          </a:prstGeom>
          <a:ln>
            <a:noFill/>
          </a:ln>
        </p:spPr>
      </p:pic>
      <p:pic>
        <p:nvPicPr>
          <p:cNvPr id="76" name="Image 36" descr=""/>
          <p:cNvPicPr/>
          <p:nvPr/>
        </p:nvPicPr>
        <p:blipFill>
          <a:blip r:embed="rId2"/>
          <a:stretch/>
        </p:blipFill>
        <p:spPr>
          <a:xfrm>
            <a:off x="4543200" y="5597280"/>
            <a:ext cx="1053720" cy="1053720"/>
          </a:xfrm>
          <a:prstGeom prst="rect">
            <a:avLst/>
          </a:prstGeom>
          <a:ln>
            <a:noFill/>
          </a:ln>
        </p:spPr>
      </p:pic>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77" name="CustomShape 1"/>
          <p:cNvSpPr/>
          <p:nvPr/>
        </p:nvSpPr>
        <p:spPr>
          <a:xfrm>
            <a:off x="0" y="0"/>
            <a:ext cx="12191760" cy="68576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p:style>
      </p:sp>
      <p:sp>
        <p:nvSpPr>
          <p:cNvPr id="78" name="CustomShape 2"/>
          <p:cNvSpPr/>
          <p:nvPr/>
        </p:nvSpPr>
        <p:spPr>
          <a:xfrm>
            <a:off x="0" y="0"/>
            <a:ext cx="4694040" cy="685764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p:style>
      </p:sp>
      <p:grpSp>
        <p:nvGrpSpPr>
          <p:cNvPr id="79" name="Group 3"/>
          <p:cNvGrpSpPr/>
          <p:nvPr/>
        </p:nvGrpSpPr>
        <p:grpSpPr>
          <a:xfrm>
            <a:off x="767160" y="681480"/>
            <a:ext cx="1128240" cy="847080"/>
            <a:chOff x="767160" y="681480"/>
            <a:chExt cx="1128240" cy="847080"/>
          </a:xfrm>
        </p:grpSpPr>
        <p:sp>
          <p:nvSpPr>
            <p:cNvPr id="80" name="CustomShape 4"/>
            <p:cNvSpPr/>
            <p:nvPr/>
          </p:nvSpPr>
          <p:spPr>
            <a:xfrm>
              <a:off x="767160" y="933480"/>
              <a:ext cx="675000" cy="595080"/>
            </a:xfrm>
            <a:custGeom>
              <a:avLst/>
              <a:gdLst/>
              <a:ahLst/>
              <a:rect l="l" t="t"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440">
              <a:solidFill>
                <a:schemeClr val="bg1"/>
              </a:solidFill>
              <a:round/>
            </a:ln>
          </p:spPr>
          <p:style>
            <a:lnRef idx="0"/>
            <a:fillRef idx="0"/>
            <a:effectRef idx="0"/>
            <a:fontRef idx="minor"/>
          </p:style>
        </p:sp>
        <p:sp>
          <p:nvSpPr>
            <p:cNvPr id="81" name="CustomShape 5"/>
            <p:cNvSpPr/>
            <p:nvPr/>
          </p:nvSpPr>
          <p:spPr>
            <a:xfrm>
              <a:off x="1345320" y="681480"/>
              <a:ext cx="550080" cy="484920"/>
            </a:xfrm>
            <a:custGeom>
              <a:avLst/>
              <a:gdLst/>
              <a:ahLst/>
              <a:rect l="l" t="t"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440">
              <a:solidFill>
                <a:schemeClr val="bg1"/>
              </a:solidFill>
              <a:round/>
            </a:ln>
          </p:spPr>
          <p:style>
            <a:lnRef idx="0"/>
            <a:fillRef idx="0"/>
            <a:effectRef idx="0"/>
            <a:fontRef idx="minor"/>
          </p:style>
        </p:sp>
      </p:grpSp>
      <p:sp>
        <p:nvSpPr>
          <p:cNvPr id="82" name="TextShape 6"/>
          <p:cNvSpPr txBox="1"/>
          <p:nvPr/>
        </p:nvSpPr>
        <p:spPr>
          <a:xfrm>
            <a:off x="767160" y="1166760"/>
            <a:ext cx="3581640" cy="4279320"/>
          </a:xfrm>
          <a:prstGeom prst="rect">
            <a:avLst/>
          </a:prstGeom>
          <a:noFill/>
          <a:ln>
            <a:noFill/>
          </a:ln>
        </p:spPr>
        <p:txBody>
          <a:bodyPr anchor="ctr">
            <a:normAutofit fontScale="84000"/>
          </a:bodyPr>
          <a:p>
            <a:pPr algn="ctr">
              <a:lnSpc>
                <a:spcPct val="90000"/>
              </a:lnSpc>
            </a:pPr>
            <a:r>
              <a:rPr b="1" lang="fr-FR" sz="4800" spc="-1" strike="noStrike">
                <a:solidFill>
                  <a:srgbClr val="ffffff"/>
                </a:solidFill>
                <a:latin typeface="VG5001 Light"/>
                <a:ea typeface="VG5001 Light"/>
              </a:rPr>
              <a:t>1. Les Réseaux Sociaux Numériques (RSN) (1/2)</a:t>
            </a:r>
            <a:endParaRPr b="0" lang="fr-FR" sz="4800" spc="-1" strike="noStrike">
              <a:solidFill>
                <a:srgbClr val="000000"/>
              </a:solidFill>
              <a:latin typeface="Calibri"/>
            </a:endParaRPr>
          </a:p>
        </p:txBody>
      </p:sp>
      <p:sp>
        <p:nvSpPr>
          <p:cNvPr id="83" name="TextShape 7"/>
          <p:cNvSpPr txBox="1"/>
          <p:nvPr/>
        </p:nvSpPr>
        <p:spPr>
          <a:xfrm>
            <a:off x="4808160" y="724680"/>
            <a:ext cx="3421080" cy="5527800"/>
          </a:xfrm>
          <a:prstGeom prst="rect">
            <a:avLst/>
          </a:prstGeom>
          <a:solidFill>
            <a:srgbClr val="ffffff"/>
          </a:solidFill>
          <a:ln w="12600">
            <a:solidFill>
              <a:srgbClr val="000000"/>
            </a:solidFill>
            <a:miter/>
          </a:ln>
        </p:spPr>
        <p:txBody>
          <a:bodyPr>
            <a:normAutofit fontScale="63000"/>
          </a:bodyPr>
          <a:p>
            <a:pPr algn="ctr">
              <a:lnSpc>
                <a:spcPct val="90000"/>
              </a:lnSpc>
              <a:spcBef>
                <a:spcPts val="1001"/>
              </a:spcBef>
              <a:tabLst>
                <a:tab algn="l" pos="0"/>
              </a:tabLst>
            </a:pPr>
            <a:endParaRPr b="0" lang="fr-FR" sz="2800" spc="-1" strike="noStrike">
              <a:solidFill>
                <a:srgbClr val="000000"/>
              </a:solidFill>
              <a:latin typeface="Calibri"/>
            </a:endParaRPr>
          </a:p>
          <a:p>
            <a:pPr algn="ctr">
              <a:lnSpc>
                <a:spcPct val="90000"/>
              </a:lnSpc>
              <a:spcBef>
                <a:spcPts val="1001"/>
              </a:spcBef>
              <a:tabLst>
                <a:tab algn="l" pos="0"/>
              </a:tabLst>
            </a:pPr>
            <a:r>
              <a:rPr b="1" lang="fr-FR" sz="1200" spc="-1" strike="noStrike">
                <a:solidFill>
                  <a:srgbClr val="000000"/>
                </a:solidFill>
                <a:latin typeface="VG5001 Light"/>
                <a:ea typeface="VG5001 Light"/>
              </a:rPr>
              <a:t>    </a:t>
            </a:r>
            <a:r>
              <a:rPr b="1" lang="fr-FR" sz="1600" spc="-1" strike="noStrike">
                <a:solidFill>
                  <a:srgbClr val="000000"/>
                </a:solidFill>
                <a:latin typeface="VG5001 Light"/>
                <a:ea typeface="VG5001 Light"/>
              </a:rPr>
              <a:t>  </a:t>
            </a:r>
            <a:r>
              <a:rPr b="1" lang="fr-FR" sz="1600" spc="-1" strike="noStrike">
                <a:solidFill>
                  <a:srgbClr val="000000"/>
                </a:solidFill>
                <a:latin typeface="VG5001 Light"/>
                <a:ea typeface="VG5001 Light"/>
              </a:rPr>
              <a:t>Pourquoi les RSN sont-ils</a:t>
            </a:r>
            <a:endParaRPr b="0" lang="fr-FR" sz="1600" spc="-1" strike="noStrike">
              <a:solidFill>
                <a:srgbClr val="000000"/>
              </a:solidFill>
              <a:latin typeface="Calibri"/>
            </a:endParaRPr>
          </a:p>
          <a:p>
            <a:pPr algn="ctr">
              <a:lnSpc>
                <a:spcPct val="90000"/>
              </a:lnSpc>
              <a:spcBef>
                <a:spcPts val="1001"/>
              </a:spcBef>
              <a:tabLst>
                <a:tab algn="l" pos="0"/>
              </a:tabLst>
            </a:pPr>
            <a:r>
              <a:rPr b="1" lang="fr-FR" sz="1600" spc="-1" strike="noStrike">
                <a:solidFill>
                  <a:srgbClr val="000000"/>
                </a:solidFill>
                <a:latin typeface="VG5001 Light"/>
                <a:ea typeface="VG5001 Light"/>
              </a:rPr>
              <a:t>      </a:t>
            </a:r>
            <a:r>
              <a:rPr b="1" lang="fr-FR" sz="1600" spc="-1" strike="noStrike">
                <a:solidFill>
                  <a:srgbClr val="000000"/>
                </a:solidFill>
                <a:latin typeface="VG5001 Light"/>
                <a:ea typeface="VG5001 Light"/>
              </a:rPr>
              <a:t>fortement médiatisés ?  </a:t>
            </a:r>
            <a:endParaRPr b="0" lang="fr-FR" sz="1600" spc="-1" strike="noStrike">
              <a:solidFill>
                <a:srgbClr val="000000"/>
              </a:solidFill>
              <a:latin typeface="Calibri"/>
            </a:endParaRPr>
          </a:p>
          <a:p>
            <a:pPr>
              <a:lnSpc>
                <a:spcPct val="90000"/>
              </a:lnSpc>
              <a:spcBef>
                <a:spcPts val="1001"/>
              </a:spcBef>
              <a:tabLst>
                <a:tab algn="l" pos="0"/>
              </a:tabLst>
            </a:pPr>
            <a:endParaRPr b="0" lang="fr-FR" sz="1600" spc="-1" strike="noStrike">
              <a:solidFill>
                <a:srgbClr val="000000"/>
              </a:solidFill>
              <a:latin typeface="Calibri"/>
            </a:endParaRPr>
          </a:p>
          <a:p>
            <a:pPr marL="228600" indent="-228240">
              <a:lnSpc>
                <a:spcPct val="90000"/>
              </a:lnSpc>
              <a:spcBef>
                <a:spcPts val="1001"/>
              </a:spcBef>
              <a:buClr>
                <a:srgbClr val="000000"/>
              </a:buClr>
              <a:buFont typeface="Wingdings" charset="2"/>
              <a:buChar char=""/>
              <a:tabLst>
                <a:tab algn="l" pos="0"/>
              </a:tabLst>
            </a:pPr>
            <a:r>
              <a:rPr b="1" lang="fr-FR" sz="1600" spc="-1" strike="noStrike">
                <a:solidFill>
                  <a:srgbClr val="000000"/>
                </a:solidFill>
                <a:latin typeface="VG5001 Light"/>
                <a:ea typeface="VG5001 Light"/>
              </a:rPr>
              <a:t>Vers une  massification d’internet et des outils numériques et une nouvelle économie de la communication (Cardon, 2010): </a:t>
            </a:r>
            <a:endParaRPr b="0" lang="fr-FR" sz="1600" spc="-1" strike="noStrike">
              <a:solidFill>
                <a:srgbClr val="000000"/>
              </a:solidFill>
              <a:latin typeface="Calibri"/>
            </a:endParaRPr>
          </a:p>
          <a:p>
            <a:pPr>
              <a:lnSpc>
                <a:spcPct val="90000"/>
              </a:lnSpc>
              <a:spcBef>
                <a:spcPts val="1001"/>
              </a:spcBef>
              <a:tabLst>
                <a:tab algn="l" pos="0"/>
              </a:tabLst>
            </a:pPr>
            <a:endParaRPr b="0" lang="fr-FR" sz="1600" spc="-1" strike="noStrike">
              <a:solidFill>
                <a:srgbClr val="000000"/>
              </a:solidFill>
              <a:latin typeface="Calibri"/>
            </a:endParaRPr>
          </a:p>
          <a:p>
            <a:pPr lvl="1" marL="685800" indent="-228240">
              <a:lnSpc>
                <a:spcPct val="90000"/>
              </a:lnSpc>
              <a:spcBef>
                <a:spcPts val="499"/>
              </a:spcBef>
              <a:buClr>
                <a:srgbClr val="000000"/>
              </a:buClr>
              <a:buFont typeface="Arial"/>
              <a:buChar char="•"/>
              <a:tabLst>
                <a:tab algn="l" pos="0"/>
              </a:tabLst>
            </a:pPr>
            <a:r>
              <a:rPr b="0" lang="fr-FR" sz="1600" spc="-1" strike="noStrike">
                <a:solidFill>
                  <a:srgbClr val="000000"/>
                </a:solidFill>
                <a:latin typeface="VG5001 Light"/>
                <a:ea typeface="VG5001 Light"/>
              </a:rPr>
              <a:t>92% des français naviguent sur internet de façon plus ou moins quotidienne</a:t>
            </a:r>
            <a:endParaRPr b="0" lang="fr-FR" sz="1600" spc="-1" strike="noStrike">
              <a:solidFill>
                <a:srgbClr val="000000"/>
              </a:solidFill>
              <a:latin typeface="Calibri"/>
            </a:endParaRPr>
          </a:p>
          <a:p>
            <a:endParaRPr b="0" lang="fr-FR" sz="1600" spc="-1" strike="noStrike">
              <a:solidFill>
                <a:srgbClr val="000000"/>
              </a:solidFill>
              <a:latin typeface="Calibri"/>
            </a:endParaRPr>
          </a:p>
          <a:p>
            <a:pPr lvl="1" marL="685800" indent="-228240">
              <a:lnSpc>
                <a:spcPct val="90000"/>
              </a:lnSpc>
              <a:spcBef>
                <a:spcPts val="499"/>
              </a:spcBef>
              <a:buClr>
                <a:srgbClr val="000000"/>
              </a:buClr>
              <a:buFont typeface="Arial"/>
              <a:buChar char="•"/>
              <a:tabLst>
                <a:tab algn="l" pos="0"/>
              </a:tabLst>
            </a:pPr>
            <a:r>
              <a:rPr b="0" lang="fr-FR" sz="1600" spc="-1" strike="noStrike">
                <a:solidFill>
                  <a:srgbClr val="000000"/>
                </a:solidFill>
                <a:latin typeface="VG5001 Light"/>
                <a:ea typeface="VG5001 Light"/>
              </a:rPr>
              <a:t>84% sont équipées d’un smartphone</a:t>
            </a:r>
            <a:endParaRPr b="0" lang="fr-FR" sz="1600" spc="-1" strike="noStrike">
              <a:solidFill>
                <a:srgbClr val="000000"/>
              </a:solidFill>
              <a:latin typeface="Calibri"/>
            </a:endParaRPr>
          </a:p>
          <a:p>
            <a:endParaRPr b="0" lang="fr-FR" sz="1600" spc="-1" strike="noStrike">
              <a:solidFill>
                <a:srgbClr val="000000"/>
              </a:solidFill>
              <a:latin typeface="Calibri"/>
            </a:endParaRPr>
          </a:p>
          <a:p>
            <a:pPr lvl="1" marL="685800" indent="-228240">
              <a:lnSpc>
                <a:spcPct val="90000"/>
              </a:lnSpc>
              <a:spcBef>
                <a:spcPts val="499"/>
              </a:spcBef>
              <a:buClr>
                <a:srgbClr val="000000"/>
              </a:buClr>
              <a:buFont typeface="Arial"/>
              <a:buChar char="•"/>
              <a:tabLst>
                <a:tab algn="l" pos="0"/>
              </a:tabLst>
            </a:pPr>
            <a:r>
              <a:rPr b="0" lang="fr-FR" sz="1600" spc="-1" strike="noStrike">
                <a:solidFill>
                  <a:srgbClr val="000000"/>
                </a:solidFill>
                <a:latin typeface="VG5001 Light"/>
                <a:ea typeface="VG5001 Light"/>
              </a:rPr>
              <a:t>66%  ont utilisé un ordinateur au cours de ces dix dernières mois</a:t>
            </a:r>
            <a:endParaRPr b="0" lang="fr-FR" sz="1600" spc="-1" strike="noStrike">
              <a:solidFill>
                <a:srgbClr val="000000"/>
              </a:solidFill>
              <a:latin typeface="Calibri"/>
            </a:endParaRPr>
          </a:p>
          <a:p>
            <a:pPr marL="457200">
              <a:lnSpc>
                <a:spcPct val="90000"/>
              </a:lnSpc>
              <a:spcBef>
                <a:spcPts val="499"/>
              </a:spcBef>
              <a:tabLst>
                <a:tab algn="l" pos="0"/>
              </a:tabLst>
            </a:pPr>
            <a:endParaRPr b="0" lang="fr-FR" sz="1600" spc="-1" strike="noStrike">
              <a:solidFill>
                <a:srgbClr val="000000"/>
              </a:solidFill>
              <a:latin typeface="Calibri"/>
            </a:endParaRPr>
          </a:p>
          <a:p>
            <a:pPr marL="457200">
              <a:lnSpc>
                <a:spcPct val="90000"/>
              </a:lnSpc>
              <a:spcBef>
                <a:spcPts val="499"/>
              </a:spcBef>
              <a:tabLst>
                <a:tab algn="l" pos="0"/>
              </a:tabLst>
            </a:pPr>
            <a:r>
              <a:rPr b="0" lang="fr-FR" sz="1600" spc="-1" strike="noStrike">
                <a:solidFill>
                  <a:srgbClr val="000000"/>
                </a:solidFill>
                <a:latin typeface="VG5001 Light"/>
                <a:ea typeface="VG5001 Light"/>
              </a:rPr>
              <a:t>	</a:t>
            </a:r>
            <a:r>
              <a:rPr b="0" lang="fr-FR" sz="1600" spc="-1" strike="noStrike">
                <a:solidFill>
                  <a:srgbClr val="000000"/>
                </a:solidFill>
                <a:latin typeface="Wingdings"/>
                <a:ea typeface="VG5001 Light"/>
              </a:rPr>
              <a:t></a:t>
            </a:r>
            <a:r>
              <a:rPr b="0" lang="fr-FR" sz="1600" spc="-1" strike="noStrike">
                <a:solidFill>
                  <a:srgbClr val="000000"/>
                </a:solidFill>
                <a:latin typeface="VG5001 Light"/>
                <a:ea typeface="VG5001 Light"/>
              </a:rPr>
              <a:t> </a:t>
            </a:r>
            <a:r>
              <a:rPr b="0" lang="fr-FR" sz="1600" spc="-1" strike="noStrike">
                <a:solidFill>
                  <a:srgbClr val="000000"/>
                </a:solidFill>
                <a:latin typeface="VG5001 Light"/>
                <a:ea typeface="VG5001 Light"/>
              </a:rPr>
              <a:t>Des inégalités d’usage entre milieux sociaux</a:t>
            </a:r>
            <a:endParaRPr b="0" lang="fr-FR" sz="1600" spc="-1" strike="noStrike">
              <a:solidFill>
                <a:srgbClr val="000000"/>
              </a:solidFill>
              <a:latin typeface="Calibri"/>
            </a:endParaRPr>
          </a:p>
          <a:p>
            <a:endParaRPr b="0" lang="fr-FR" sz="1600" spc="-1" strike="noStrike">
              <a:solidFill>
                <a:srgbClr val="000000"/>
              </a:solidFill>
              <a:latin typeface="Calibri"/>
            </a:endParaRPr>
          </a:p>
          <a:p>
            <a:pPr lvl="1" marL="685800" indent="-228240">
              <a:lnSpc>
                <a:spcPct val="90000"/>
              </a:lnSpc>
              <a:spcBef>
                <a:spcPts val="499"/>
              </a:spcBef>
              <a:buClr>
                <a:srgbClr val="000000"/>
              </a:buClr>
              <a:buFont typeface="Arial"/>
              <a:buChar char="•"/>
              <a:tabLst>
                <a:tab algn="l" pos="0"/>
              </a:tabLst>
            </a:pPr>
            <a:r>
              <a:rPr b="0" lang="fr-FR" sz="1600" spc="-1" strike="noStrike">
                <a:solidFill>
                  <a:srgbClr val="000000"/>
                </a:solidFill>
                <a:latin typeface="VG5001 Light"/>
                <a:ea typeface="VG5001 Light"/>
              </a:rPr>
              <a:t>57% sont équipées d’une tablette </a:t>
            </a:r>
            <a:endParaRPr b="0" lang="fr-FR" sz="1600" spc="-1" strike="noStrike">
              <a:solidFill>
                <a:srgbClr val="000000"/>
              </a:solidFill>
              <a:latin typeface="Calibri"/>
            </a:endParaRPr>
          </a:p>
        </p:txBody>
      </p:sp>
      <p:sp>
        <p:nvSpPr>
          <p:cNvPr id="84" name="CustomShape 8"/>
          <p:cNvSpPr/>
          <p:nvPr/>
        </p:nvSpPr>
        <p:spPr>
          <a:xfrm>
            <a:off x="8389440" y="720000"/>
            <a:ext cx="3642480" cy="5527800"/>
          </a:xfrm>
          <a:prstGeom prst="rect">
            <a:avLst/>
          </a:prstGeom>
          <a:ln/>
        </p:spPr>
        <p:style>
          <a:lnRef idx="2">
            <a:schemeClr val="dk1"/>
          </a:lnRef>
          <a:fillRef idx="1">
            <a:schemeClr val="lt1"/>
          </a:fillRef>
          <a:effectRef idx="0">
            <a:schemeClr val="dk1"/>
          </a:effectRef>
          <a:fontRef idx="minor"/>
        </p:style>
        <p:txBody>
          <a:bodyPr lIns="90000" rIns="90000" tIns="45000" bIns="45000">
            <a:normAutofit/>
          </a:bodyPr>
          <a:p>
            <a:pPr algn="ctr">
              <a:lnSpc>
                <a:spcPct val="90000"/>
              </a:lnSpc>
              <a:spcBef>
                <a:spcPts val="1001"/>
              </a:spcBef>
              <a:tabLst>
                <a:tab algn="l" pos="0"/>
              </a:tabLst>
            </a:pPr>
            <a:endParaRPr b="0" lang="fr-FR" sz="1800" spc="-1" strike="noStrike">
              <a:latin typeface="Arial"/>
            </a:endParaRPr>
          </a:p>
          <a:p>
            <a:pPr marL="914400">
              <a:lnSpc>
                <a:spcPct val="90000"/>
              </a:lnSpc>
              <a:spcBef>
                <a:spcPts val="499"/>
              </a:spcBef>
              <a:tabLst>
                <a:tab algn="l" pos="0"/>
              </a:tabLst>
            </a:pPr>
            <a:endParaRPr b="0" lang="fr-FR" sz="1800" spc="-1" strike="noStrike">
              <a:latin typeface="Arial"/>
            </a:endParaRPr>
          </a:p>
          <a:p>
            <a:pPr marL="228600" indent="-228240">
              <a:lnSpc>
                <a:spcPct val="90000"/>
              </a:lnSpc>
              <a:spcBef>
                <a:spcPts val="1001"/>
              </a:spcBef>
              <a:buClr>
                <a:srgbClr val="000000"/>
              </a:buClr>
              <a:buFont typeface="Wingdings" charset="2"/>
              <a:buChar char=""/>
              <a:tabLst>
                <a:tab algn="l" pos="0"/>
              </a:tabLst>
            </a:pPr>
            <a:r>
              <a:rPr b="0" lang="fr-FR" sz="1700" spc="-1" strike="noStrike">
                <a:solidFill>
                  <a:srgbClr val="000000"/>
                </a:solidFill>
                <a:latin typeface="VG5001 Light"/>
                <a:ea typeface="VG5001 Light"/>
              </a:rPr>
              <a:t>50% des français consacre plus de 2 heures par jour sur internet : visionnage de films, vidéos et autres programmes</a:t>
            </a:r>
            <a:endParaRPr b="0" lang="fr-FR" sz="1700" spc="-1" strike="noStrike">
              <a:latin typeface="Arial"/>
            </a:endParaRPr>
          </a:p>
          <a:p>
            <a:pPr marL="228600" indent="-228240">
              <a:lnSpc>
                <a:spcPct val="90000"/>
              </a:lnSpc>
              <a:spcBef>
                <a:spcPts val="1001"/>
              </a:spcBef>
              <a:buClr>
                <a:srgbClr val="000000"/>
              </a:buClr>
              <a:buFont typeface="Wingdings" charset="2"/>
              <a:buChar char=""/>
              <a:tabLst>
                <a:tab algn="l" pos="0"/>
              </a:tabLst>
            </a:pPr>
            <a:r>
              <a:rPr b="0" lang="fr-FR" sz="1700" spc="-1" strike="noStrike">
                <a:solidFill>
                  <a:srgbClr val="000000"/>
                </a:solidFill>
                <a:latin typeface="VG5001 Light"/>
                <a:ea typeface="VG5001 Light"/>
              </a:rPr>
              <a:t>94% des plus de 12 ans disent disposer, personnellement, d’un téléphone mobile ou d’un smartphone : échanger </a:t>
            </a:r>
            <a:endParaRPr b="0" lang="fr-FR" sz="1700" spc="-1" strike="noStrike">
              <a:latin typeface="Arial"/>
            </a:endParaRPr>
          </a:p>
          <a:p>
            <a:pPr algn="ctr">
              <a:lnSpc>
                <a:spcPct val="90000"/>
              </a:lnSpc>
              <a:spcBef>
                <a:spcPts val="1001"/>
              </a:spcBef>
              <a:tabLst>
                <a:tab algn="l" pos="0"/>
              </a:tabLst>
            </a:pPr>
            <a:r>
              <a:rPr b="1" lang="fr-FR" sz="1800" spc="-1" strike="noStrike">
                <a:solidFill>
                  <a:srgbClr val="000000"/>
                </a:solidFill>
                <a:latin typeface="VG5001 Light"/>
                <a:ea typeface="VG5001 Light"/>
              </a:rPr>
              <a:t>6 personnes sur 10 utilisent les réseaux sociaux (67%) </a:t>
            </a:r>
            <a:r>
              <a:rPr b="1" lang="fr-FR" sz="1300" spc="-1" strike="noStrike">
                <a:solidFill>
                  <a:srgbClr val="000000"/>
                </a:solidFill>
                <a:latin typeface="VG5001 Light"/>
                <a:ea typeface="VG5001 Light"/>
              </a:rPr>
              <a:t>:</a:t>
            </a:r>
            <a:endParaRPr b="0" lang="fr-FR" sz="1300" spc="-1" strike="noStrike">
              <a:latin typeface="Arial"/>
            </a:endParaRPr>
          </a:p>
          <a:p>
            <a:pPr>
              <a:lnSpc>
                <a:spcPct val="90000"/>
              </a:lnSpc>
              <a:spcBef>
                <a:spcPts val="1001"/>
              </a:spcBef>
              <a:tabLst>
                <a:tab algn="l" pos="0"/>
              </a:tabLst>
            </a:pPr>
            <a:endParaRPr b="0" lang="fr-FR" sz="1300" spc="-1" strike="noStrike">
              <a:latin typeface="Arial"/>
            </a:endParaRPr>
          </a:p>
          <a:p>
            <a:pPr lvl="1" marL="685800" indent="-228240">
              <a:lnSpc>
                <a:spcPct val="90000"/>
              </a:lnSpc>
              <a:spcBef>
                <a:spcPts val="499"/>
              </a:spcBef>
              <a:buClr>
                <a:srgbClr val="000000"/>
              </a:buClr>
              <a:buFont typeface="Arial"/>
              <a:buChar char="•"/>
              <a:tabLst>
                <a:tab algn="l" pos="0"/>
              </a:tabLst>
            </a:pPr>
            <a:r>
              <a:rPr b="0" lang="fr-FR" sz="1300" spc="-1" strike="noStrike">
                <a:solidFill>
                  <a:srgbClr val="000000"/>
                </a:solidFill>
                <a:latin typeface="VG5001 Light"/>
                <a:ea typeface="VG5001 Light"/>
              </a:rPr>
              <a:t>70% 12 à 17 ans</a:t>
            </a:r>
            <a:endParaRPr b="0" lang="fr-FR" sz="1300" spc="-1" strike="noStrike">
              <a:latin typeface="Arial"/>
            </a:endParaRPr>
          </a:p>
          <a:p>
            <a:pPr lvl="1" marL="685800" indent="-228240">
              <a:lnSpc>
                <a:spcPct val="90000"/>
              </a:lnSpc>
              <a:spcBef>
                <a:spcPts val="499"/>
              </a:spcBef>
              <a:buClr>
                <a:srgbClr val="000000"/>
              </a:buClr>
              <a:buFont typeface="Arial"/>
              <a:buChar char="•"/>
              <a:tabLst>
                <a:tab algn="l" pos="0"/>
              </a:tabLst>
            </a:pPr>
            <a:r>
              <a:rPr b="0" lang="fr-FR" sz="1300" spc="-1" strike="noStrike">
                <a:solidFill>
                  <a:srgbClr val="000000"/>
                </a:solidFill>
                <a:latin typeface="VG5001 Light"/>
                <a:ea typeface="VG5001 Light"/>
              </a:rPr>
              <a:t>84% 18 à 24 ans</a:t>
            </a:r>
            <a:endParaRPr b="0" lang="fr-FR" sz="1300" spc="-1" strike="noStrike">
              <a:latin typeface="Arial"/>
            </a:endParaRPr>
          </a:p>
          <a:p>
            <a:pPr lvl="1" marL="685800" indent="-228240">
              <a:lnSpc>
                <a:spcPct val="90000"/>
              </a:lnSpc>
              <a:spcBef>
                <a:spcPts val="499"/>
              </a:spcBef>
              <a:buClr>
                <a:srgbClr val="000000"/>
              </a:buClr>
              <a:buFont typeface="Arial"/>
              <a:buChar char="•"/>
              <a:tabLst>
                <a:tab algn="l" pos="0"/>
              </a:tabLst>
            </a:pPr>
            <a:r>
              <a:rPr b="0" lang="fr-FR" sz="1300" spc="-1" strike="noStrike">
                <a:solidFill>
                  <a:srgbClr val="000000"/>
                </a:solidFill>
                <a:latin typeface="VG5001 Light"/>
                <a:ea typeface="VG5001 Light"/>
              </a:rPr>
              <a:t>82% 25 à 39 ans</a:t>
            </a:r>
            <a:endParaRPr b="0" lang="fr-FR" sz="1300" spc="-1" strike="noStrike">
              <a:latin typeface="Arial"/>
            </a:endParaRPr>
          </a:p>
          <a:p>
            <a:pPr lvl="1" marL="685800" indent="-228240">
              <a:lnSpc>
                <a:spcPct val="90000"/>
              </a:lnSpc>
              <a:spcBef>
                <a:spcPts val="499"/>
              </a:spcBef>
              <a:buClr>
                <a:srgbClr val="000000"/>
              </a:buClr>
              <a:buFont typeface="Arial"/>
              <a:buChar char="•"/>
              <a:tabLst>
                <a:tab algn="l" pos="0"/>
              </a:tabLst>
            </a:pPr>
            <a:r>
              <a:rPr b="0" lang="fr-FR" sz="1300" spc="-1" strike="noStrike">
                <a:solidFill>
                  <a:srgbClr val="000000"/>
                </a:solidFill>
                <a:latin typeface="VG5001 Light"/>
                <a:ea typeface="VG5001 Light"/>
              </a:rPr>
              <a:t>72% 40 à 59 ans</a:t>
            </a:r>
            <a:endParaRPr b="0" lang="fr-FR" sz="1300" spc="-1" strike="noStrike">
              <a:latin typeface="Arial"/>
            </a:endParaRPr>
          </a:p>
          <a:p>
            <a:pPr lvl="1" marL="685800" indent="-228240">
              <a:lnSpc>
                <a:spcPct val="90000"/>
              </a:lnSpc>
              <a:spcBef>
                <a:spcPts val="499"/>
              </a:spcBef>
              <a:buClr>
                <a:srgbClr val="000000"/>
              </a:buClr>
              <a:buFont typeface="Arial"/>
              <a:buChar char="•"/>
              <a:tabLst>
                <a:tab algn="l" pos="0"/>
              </a:tabLst>
            </a:pPr>
            <a:r>
              <a:rPr b="0" lang="fr-FR" sz="1300" spc="-1" strike="noStrike">
                <a:solidFill>
                  <a:srgbClr val="000000"/>
                </a:solidFill>
                <a:latin typeface="VG5001 Light"/>
                <a:ea typeface="VG5001 Light"/>
              </a:rPr>
              <a:t>58% 60 à 69 ans</a:t>
            </a:r>
            <a:endParaRPr b="0" lang="fr-FR" sz="1300" spc="-1" strike="noStrike">
              <a:latin typeface="Arial"/>
            </a:endParaRPr>
          </a:p>
          <a:p>
            <a:pPr lvl="1" marL="685800" indent="-228240">
              <a:lnSpc>
                <a:spcPct val="90000"/>
              </a:lnSpc>
              <a:spcBef>
                <a:spcPts val="499"/>
              </a:spcBef>
              <a:buClr>
                <a:srgbClr val="000000"/>
              </a:buClr>
              <a:buFont typeface="Arial"/>
              <a:buChar char="•"/>
              <a:tabLst>
                <a:tab algn="l" pos="0"/>
              </a:tabLst>
            </a:pPr>
            <a:r>
              <a:rPr b="0" lang="fr-FR" sz="1300" spc="-1" strike="noStrike">
                <a:solidFill>
                  <a:srgbClr val="000000"/>
                </a:solidFill>
                <a:latin typeface="VG5001 Light"/>
                <a:ea typeface="VG5001 Light"/>
              </a:rPr>
              <a:t>38% 70 ans et +</a:t>
            </a:r>
            <a:endParaRPr b="0" lang="fr-FR" sz="1300" spc="-1" strike="noStrike">
              <a:latin typeface="Arial"/>
            </a:endParaRPr>
          </a:p>
          <a:p>
            <a:pPr marL="457200">
              <a:lnSpc>
                <a:spcPct val="90000"/>
              </a:lnSpc>
              <a:spcBef>
                <a:spcPts val="499"/>
              </a:spcBef>
              <a:tabLst>
                <a:tab algn="l" pos="0"/>
              </a:tabLst>
            </a:pPr>
            <a:endParaRPr b="0" lang="fr-FR" sz="1300" spc="-1" strike="noStrike">
              <a:latin typeface="Arial"/>
            </a:endParaRPr>
          </a:p>
          <a:p>
            <a:pPr marL="457200">
              <a:lnSpc>
                <a:spcPct val="90000"/>
              </a:lnSpc>
              <a:spcBef>
                <a:spcPts val="499"/>
              </a:spcBef>
              <a:tabLst>
                <a:tab algn="l" pos="0"/>
              </a:tabLst>
            </a:pPr>
            <a:r>
              <a:rPr b="0" i="1" lang="fr-FR" sz="1300" spc="-1" strike="noStrike">
                <a:solidFill>
                  <a:srgbClr val="000000"/>
                </a:solidFill>
                <a:latin typeface="VG5001 Light"/>
                <a:ea typeface="VG5001 Light"/>
              </a:rPr>
              <a:t>Source : Baromètre du Numérique (2020</a:t>
            </a:r>
            <a:r>
              <a:rPr b="0" i="1" lang="fr-FR" sz="1300" spc="-1" strike="noStrike">
                <a:solidFill>
                  <a:srgbClr val="000000"/>
                </a:solidFill>
                <a:latin typeface="Times New Roman"/>
                <a:ea typeface="VG5001 Light"/>
              </a:rPr>
              <a:t>)</a:t>
            </a:r>
            <a:endParaRPr b="0" lang="fr-FR" sz="1300" spc="-1" strike="noStrike">
              <a:latin typeface="Arial"/>
            </a:endParaRPr>
          </a:p>
          <a:p>
            <a:pPr>
              <a:lnSpc>
                <a:spcPct val="90000"/>
              </a:lnSpc>
              <a:spcBef>
                <a:spcPts val="1001"/>
              </a:spcBef>
              <a:tabLst>
                <a:tab algn="l" pos="0"/>
              </a:tabLst>
            </a:pPr>
            <a:endParaRPr b="0" lang="fr-FR" sz="1300" spc="-1" strike="noStrike">
              <a:latin typeface="Arial"/>
            </a:endParaRPr>
          </a:p>
        </p:txBody>
      </p:sp>
      <p:pic>
        <p:nvPicPr>
          <p:cNvPr id="85" name="Image 6" descr=""/>
          <p:cNvPicPr/>
          <p:nvPr/>
        </p:nvPicPr>
        <p:blipFill>
          <a:blip r:embed="rId1"/>
          <a:stretch/>
        </p:blipFill>
        <p:spPr>
          <a:xfrm>
            <a:off x="4449600" y="475920"/>
            <a:ext cx="1381680" cy="1381680"/>
          </a:xfrm>
          <a:prstGeom prst="rect">
            <a:avLst/>
          </a:prstGeom>
          <a:ln>
            <a:noFill/>
          </a:ln>
        </p:spPr>
      </p:pic>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86" name="CustomShape 1"/>
          <p:cNvSpPr/>
          <p:nvPr/>
        </p:nvSpPr>
        <p:spPr>
          <a:xfrm>
            <a:off x="0" y="0"/>
            <a:ext cx="12191760" cy="68576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p:style>
      </p:sp>
      <p:sp>
        <p:nvSpPr>
          <p:cNvPr id="87" name="CustomShape 2"/>
          <p:cNvSpPr/>
          <p:nvPr/>
        </p:nvSpPr>
        <p:spPr>
          <a:xfrm>
            <a:off x="0" y="0"/>
            <a:ext cx="4694040" cy="685764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p:style>
      </p:sp>
      <p:grpSp>
        <p:nvGrpSpPr>
          <p:cNvPr id="88" name="Group 3"/>
          <p:cNvGrpSpPr/>
          <p:nvPr/>
        </p:nvGrpSpPr>
        <p:grpSpPr>
          <a:xfrm>
            <a:off x="767160" y="681480"/>
            <a:ext cx="1128240" cy="847080"/>
            <a:chOff x="767160" y="681480"/>
            <a:chExt cx="1128240" cy="847080"/>
          </a:xfrm>
        </p:grpSpPr>
        <p:sp>
          <p:nvSpPr>
            <p:cNvPr id="89" name="CustomShape 4"/>
            <p:cNvSpPr/>
            <p:nvPr/>
          </p:nvSpPr>
          <p:spPr>
            <a:xfrm>
              <a:off x="767160" y="933480"/>
              <a:ext cx="675000" cy="595080"/>
            </a:xfrm>
            <a:custGeom>
              <a:avLst/>
              <a:gdLst/>
              <a:ahLst/>
              <a:rect l="l" t="t"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440">
              <a:solidFill>
                <a:schemeClr val="bg1"/>
              </a:solidFill>
              <a:round/>
            </a:ln>
          </p:spPr>
          <p:style>
            <a:lnRef idx="0"/>
            <a:fillRef idx="0"/>
            <a:effectRef idx="0"/>
            <a:fontRef idx="minor"/>
          </p:style>
        </p:sp>
        <p:sp>
          <p:nvSpPr>
            <p:cNvPr id="90" name="CustomShape 5"/>
            <p:cNvSpPr/>
            <p:nvPr/>
          </p:nvSpPr>
          <p:spPr>
            <a:xfrm>
              <a:off x="1345320" y="681480"/>
              <a:ext cx="550080" cy="484920"/>
            </a:xfrm>
            <a:custGeom>
              <a:avLst/>
              <a:gdLst/>
              <a:ahLst/>
              <a:rect l="l" t="t"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440">
              <a:solidFill>
                <a:schemeClr val="bg1"/>
              </a:solidFill>
              <a:round/>
            </a:ln>
          </p:spPr>
          <p:style>
            <a:lnRef idx="0"/>
            <a:fillRef idx="0"/>
            <a:effectRef idx="0"/>
            <a:fontRef idx="minor"/>
          </p:style>
        </p:sp>
      </p:grpSp>
      <p:sp>
        <p:nvSpPr>
          <p:cNvPr id="91" name="TextShape 6"/>
          <p:cNvSpPr txBox="1"/>
          <p:nvPr/>
        </p:nvSpPr>
        <p:spPr>
          <a:xfrm>
            <a:off x="767160" y="1563120"/>
            <a:ext cx="3581640" cy="4279320"/>
          </a:xfrm>
          <a:prstGeom prst="rect">
            <a:avLst/>
          </a:prstGeom>
          <a:noFill/>
          <a:ln>
            <a:noFill/>
          </a:ln>
        </p:spPr>
        <p:txBody>
          <a:bodyPr anchor="ctr">
            <a:normAutofit/>
          </a:bodyPr>
          <a:p>
            <a:pPr algn="ctr">
              <a:lnSpc>
                <a:spcPct val="90000"/>
              </a:lnSpc>
            </a:pPr>
            <a:r>
              <a:rPr b="1" lang="fr-FR" sz="4100" spc="-1" strike="noStrike">
                <a:solidFill>
                  <a:srgbClr val="ffffff"/>
                </a:solidFill>
                <a:latin typeface="VG5001 Light"/>
                <a:ea typeface="VG5001 Light"/>
              </a:rPr>
              <a:t>2. Jeunesses « Heureuses » du 2.0</a:t>
            </a:r>
            <a:endParaRPr b="0" lang="fr-FR" sz="4100" spc="-1" strike="noStrike">
              <a:solidFill>
                <a:srgbClr val="000000"/>
              </a:solidFill>
              <a:latin typeface="Calibri"/>
            </a:endParaRPr>
          </a:p>
        </p:txBody>
      </p:sp>
      <p:sp>
        <p:nvSpPr>
          <p:cNvPr id="92" name="TextShape 7"/>
          <p:cNvSpPr txBox="1"/>
          <p:nvPr/>
        </p:nvSpPr>
        <p:spPr>
          <a:xfrm>
            <a:off x="4854240" y="411840"/>
            <a:ext cx="6870600" cy="6033600"/>
          </a:xfrm>
          <a:prstGeom prst="rect">
            <a:avLst/>
          </a:prstGeom>
          <a:noFill/>
          <a:ln>
            <a:noFill/>
          </a:ln>
        </p:spPr>
        <p:txBody>
          <a:bodyPr anchor="ctr">
            <a:normAutofit fontScale="78000"/>
          </a:bodyPr>
          <a:p>
            <a:pPr marL="514440" indent="-514080">
              <a:lnSpc>
                <a:spcPct val="90000"/>
              </a:lnSpc>
              <a:spcBef>
                <a:spcPts val="1001"/>
              </a:spcBef>
              <a:buClr>
                <a:srgbClr val="000000"/>
              </a:buClr>
              <a:buFont typeface="Calibri Light"/>
              <a:buAutoNum type="arabicPeriod"/>
            </a:pPr>
            <a:r>
              <a:rPr b="1" lang="fr-FR" sz="1600" spc="-1" strike="noStrike">
                <a:solidFill>
                  <a:srgbClr val="000000"/>
                </a:solidFill>
                <a:latin typeface="VG5001 Light"/>
                <a:ea typeface="VG5001 Light"/>
              </a:rPr>
              <a:t>Les RSN sont un vecteur de la « sociabilité adolescente » (Metton-Gayon, 2009 ; Balleys, 2015; L Galland, 2017; Lannegrand, 2021)</a:t>
            </a:r>
            <a:endParaRPr b="0" lang="fr-FR" sz="1600" spc="-1" strike="noStrike">
              <a:solidFill>
                <a:srgbClr val="000000"/>
              </a:solidFill>
              <a:latin typeface="Calibri"/>
            </a:endParaRPr>
          </a:p>
          <a:p>
            <a:pPr>
              <a:lnSpc>
                <a:spcPct val="90000"/>
              </a:lnSpc>
              <a:spcBef>
                <a:spcPts val="1001"/>
              </a:spcBef>
            </a:pPr>
            <a:endParaRPr b="0" lang="fr-FR" sz="1600" spc="-1" strike="noStrike">
              <a:solidFill>
                <a:srgbClr val="000000"/>
              </a:solidFill>
              <a:latin typeface="Calibri"/>
            </a:endParaRPr>
          </a:p>
          <a:p>
            <a:pPr lvl="1" marL="685800" indent="-228240">
              <a:lnSpc>
                <a:spcPct val="90000"/>
              </a:lnSpc>
              <a:spcBef>
                <a:spcPts val="499"/>
              </a:spcBef>
              <a:buClr>
                <a:srgbClr val="000000"/>
              </a:buClr>
              <a:buFont typeface="Arial"/>
              <a:buChar char="•"/>
            </a:pPr>
            <a:r>
              <a:rPr b="0" lang="fr-FR" sz="1600" spc="-1" strike="noStrike">
                <a:solidFill>
                  <a:srgbClr val="000000"/>
                </a:solidFill>
                <a:latin typeface="VG5001 Light"/>
                <a:ea typeface="VG5001 Light"/>
              </a:rPr>
              <a:t>La sociabilité adolescente : caractéristique forte de la jeunesse</a:t>
            </a:r>
            <a:endParaRPr b="0" lang="fr-FR" sz="1600" spc="-1" strike="noStrike">
              <a:solidFill>
                <a:srgbClr val="000000"/>
              </a:solidFill>
              <a:latin typeface="Calibri"/>
            </a:endParaRPr>
          </a:p>
          <a:p>
            <a:pPr lvl="1" marL="685800" indent="-228240">
              <a:lnSpc>
                <a:spcPct val="90000"/>
              </a:lnSpc>
              <a:spcBef>
                <a:spcPts val="499"/>
              </a:spcBef>
              <a:buClr>
                <a:srgbClr val="000000"/>
              </a:buClr>
              <a:buFont typeface="Arial"/>
              <a:buChar char="•"/>
            </a:pPr>
            <a:r>
              <a:rPr b="0" lang="fr-FR" sz="1600" spc="-1" strike="noStrike">
                <a:solidFill>
                  <a:srgbClr val="000000"/>
                </a:solidFill>
                <a:latin typeface="VG5001 Light"/>
                <a:ea typeface="VG5001 Light"/>
              </a:rPr>
              <a:t>Construction de son identité en lien avec ses pairs</a:t>
            </a:r>
            <a:endParaRPr b="0" lang="fr-FR" sz="1600" spc="-1" strike="noStrike">
              <a:solidFill>
                <a:srgbClr val="000000"/>
              </a:solidFill>
              <a:latin typeface="Calibri"/>
            </a:endParaRPr>
          </a:p>
          <a:p>
            <a:pPr lvl="1" marL="685800" indent="-228240">
              <a:lnSpc>
                <a:spcPct val="90000"/>
              </a:lnSpc>
              <a:spcBef>
                <a:spcPts val="499"/>
              </a:spcBef>
              <a:buClr>
                <a:srgbClr val="000000"/>
              </a:buClr>
              <a:buFont typeface="Arial"/>
              <a:buChar char="•"/>
            </a:pPr>
            <a:r>
              <a:rPr b="0" lang="fr-FR" sz="1600" spc="-1" strike="noStrike">
                <a:solidFill>
                  <a:srgbClr val="000000"/>
                </a:solidFill>
                <a:latin typeface="VG5001 Light"/>
                <a:ea typeface="VG5001 Light"/>
              </a:rPr>
              <a:t>Autonomisation envers les parents / dépendance envers les amis</a:t>
            </a:r>
            <a:endParaRPr b="0" lang="fr-FR" sz="1600" spc="-1" strike="noStrike">
              <a:solidFill>
                <a:srgbClr val="000000"/>
              </a:solidFill>
              <a:latin typeface="Calibri"/>
            </a:endParaRPr>
          </a:p>
          <a:p>
            <a:endParaRPr b="0" lang="fr-FR" sz="1600" spc="-1" strike="noStrike">
              <a:solidFill>
                <a:srgbClr val="000000"/>
              </a:solidFill>
              <a:latin typeface="Calibri"/>
            </a:endParaRPr>
          </a:p>
          <a:p>
            <a:pPr marL="457200" indent="-456840">
              <a:lnSpc>
                <a:spcPct val="90000"/>
              </a:lnSpc>
              <a:spcBef>
                <a:spcPts val="1001"/>
              </a:spcBef>
              <a:buClr>
                <a:srgbClr val="000000"/>
              </a:buClr>
              <a:buFont typeface="Calibri Light"/>
              <a:buAutoNum type="arabicPeriod"/>
            </a:pPr>
            <a:r>
              <a:rPr b="1" lang="fr-FR" sz="1600" spc="-1" strike="noStrike">
                <a:solidFill>
                  <a:srgbClr val="000000"/>
                </a:solidFill>
                <a:latin typeface="VG5001 Light"/>
                <a:ea typeface="VG5001 Light"/>
              </a:rPr>
              <a:t>Les RSN contribuent à la construction identitaire (Bozon, 2012; Amsellem-Mainguy et Vuattoux, 2020; Couchot-Schiex et Moignard, 2020; Pagiuso, 2022; Geers, 2022)</a:t>
            </a:r>
            <a:endParaRPr b="0" lang="fr-FR" sz="1600" spc="-1" strike="noStrike">
              <a:solidFill>
                <a:srgbClr val="000000"/>
              </a:solidFill>
              <a:latin typeface="Calibri"/>
            </a:endParaRPr>
          </a:p>
          <a:p>
            <a:pPr>
              <a:lnSpc>
                <a:spcPct val="90000"/>
              </a:lnSpc>
              <a:spcBef>
                <a:spcPts val="1001"/>
              </a:spcBef>
            </a:pPr>
            <a:endParaRPr b="0" lang="fr-FR" sz="1600" spc="-1" strike="noStrike">
              <a:solidFill>
                <a:srgbClr val="000000"/>
              </a:solidFill>
              <a:latin typeface="Calibri"/>
            </a:endParaRPr>
          </a:p>
          <a:p>
            <a:pPr lvl="1" marL="685800" indent="-228240">
              <a:lnSpc>
                <a:spcPct val="90000"/>
              </a:lnSpc>
              <a:spcBef>
                <a:spcPts val="499"/>
              </a:spcBef>
              <a:buClr>
                <a:srgbClr val="000000"/>
              </a:buClr>
              <a:buFont typeface="Arial"/>
              <a:buChar char="•"/>
            </a:pPr>
            <a:r>
              <a:rPr b="0" lang="fr-FR" sz="1600" spc="-1" strike="noStrike">
                <a:solidFill>
                  <a:srgbClr val="000000"/>
                </a:solidFill>
                <a:latin typeface="VG5001 Light"/>
                <a:ea typeface="VG5001 Light"/>
              </a:rPr>
              <a:t>Construire son identité : « l’adolescence comme période de recherche de soi » / une société de plus en plus basée sur la construction d’une identité / « une école qui ne se saisit pas de ces questions » / les pages identitaires sur les RSN comme appui aux jeunes </a:t>
            </a:r>
            <a:endParaRPr b="0" lang="fr-FR" sz="1600" spc="-1" strike="noStrike">
              <a:solidFill>
                <a:srgbClr val="000000"/>
              </a:solidFill>
              <a:latin typeface="Calibri"/>
            </a:endParaRPr>
          </a:p>
          <a:p>
            <a:pPr lvl="1" marL="685800" indent="-228240">
              <a:lnSpc>
                <a:spcPct val="90000"/>
              </a:lnSpc>
              <a:spcBef>
                <a:spcPts val="499"/>
              </a:spcBef>
              <a:buClr>
                <a:srgbClr val="000000"/>
              </a:buClr>
              <a:buFont typeface="Arial"/>
              <a:buChar char="•"/>
            </a:pPr>
            <a:r>
              <a:rPr b="0" lang="fr-FR" sz="1600" spc="-1" strike="noStrike">
                <a:solidFill>
                  <a:srgbClr val="000000"/>
                </a:solidFill>
                <a:latin typeface="VG5001 Light"/>
                <a:ea typeface="VG5001 Light"/>
              </a:rPr>
              <a:t>Sexualité / Genre  : réponse aux besoins et aux questions autour de la sexualité et du genre (anonymat) </a:t>
            </a:r>
            <a:endParaRPr b="0" lang="fr-FR" sz="1600" spc="-1" strike="noStrike">
              <a:solidFill>
                <a:srgbClr val="000000"/>
              </a:solidFill>
              <a:latin typeface="Calibri"/>
            </a:endParaRPr>
          </a:p>
          <a:p>
            <a:endParaRPr b="0" lang="fr-FR" sz="1600" spc="-1" strike="noStrike">
              <a:solidFill>
                <a:srgbClr val="000000"/>
              </a:solidFill>
              <a:latin typeface="Calibri"/>
            </a:endParaRPr>
          </a:p>
          <a:p>
            <a:pPr marL="457200" indent="-456840">
              <a:lnSpc>
                <a:spcPct val="90000"/>
              </a:lnSpc>
              <a:spcBef>
                <a:spcPts val="1001"/>
              </a:spcBef>
              <a:buClr>
                <a:srgbClr val="000000"/>
              </a:buClr>
              <a:buFont typeface="Calibri Light"/>
              <a:buAutoNum type="arabicPeriod"/>
            </a:pPr>
            <a:r>
              <a:rPr b="1" lang="fr-FR" sz="1600" spc="-1" strike="noStrike">
                <a:solidFill>
                  <a:srgbClr val="000000"/>
                </a:solidFill>
                <a:latin typeface="VG5001 Light"/>
                <a:ea typeface="VG5001 Light"/>
              </a:rPr>
              <a:t>Technocultures : Les RSN facilitent l’émergence de nouvelles pratiques culturelles et collectives à l’entrée dans l’adolescence : musique, vidéo, jeux vidéo (Octobre, 2018; Pasquier, 2020)</a:t>
            </a:r>
            <a:endParaRPr b="0" lang="fr-FR" sz="1600" spc="-1" strike="noStrike">
              <a:solidFill>
                <a:srgbClr val="000000"/>
              </a:solidFill>
              <a:latin typeface="Calibri"/>
            </a:endParaRPr>
          </a:p>
          <a:p>
            <a:pPr lvl="1" marL="685800" indent="-228240">
              <a:lnSpc>
                <a:spcPct val="90000"/>
              </a:lnSpc>
              <a:spcBef>
                <a:spcPts val="499"/>
              </a:spcBef>
              <a:buClr>
                <a:srgbClr val="000000"/>
              </a:buClr>
              <a:buFont typeface="Arial"/>
              <a:buChar char="•"/>
            </a:pPr>
            <a:r>
              <a:rPr b="0" lang="fr-FR" sz="1600" spc="-1" strike="noStrike">
                <a:solidFill>
                  <a:srgbClr val="000000"/>
                </a:solidFill>
                <a:latin typeface="VG5001 Light"/>
                <a:ea typeface="VG5001 Light"/>
              </a:rPr>
              <a:t>Les jeunes forment un « cosmopolitisme esthétique-culturel »</a:t>
            </a:r>
            <a:endParaRPr b="0" lang="fr-FR" sz="1600" spc="-1" strike="noStrike">
              <a:solidFill>
                <a:srgbClr val="000000"/>
              </a:solidFill>
              <a:latin typeface="Calibri"/>
            </a:endParaRPr>
          </a:p>
        </p:txBody>
      </p:sp>
      <p:pic>
        <p:nvPicPr>
          <p:cNvPr id="93" name="Image 5" descr=""/>
          <p:cNvPicPr/>
          <p:nvPr/>
        </p:nvPicPr>
        <p:blipFill>
          <a:blip r:embed="rId1"/>
          <a:stretch/>
        </p:blipFill>
        <p:spPr>
          <a:xfrm>
            <a:off x="10368000" y="5315400"/>
            <a:ext cx="2460600" cy="2460600"/>
          </a:xfrm>
          <a:prstGeom prst="rect">
            <a:avLst/>
          </a:prstGeom>
          <a:ln>
            <a:noFill/>
          </a:ln>
        </p:spPr>
      </p:pic>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94" name="CustomShape 1"/>
          <p:cNvSpPr/>
          <p:nvPr/>
        </p:nvSpPr>
        <p:spPr>
          <a:xfrm>
            <a:off x="0" y="0"/>
            <a:ext cx="12191760" cy="68576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p:style>
      </p:sp>
      <p:sp>
        <p:nvSpPr>
          <p:cNvPr id="95" name="CustomShape 2"/>
          <p:cNvSpPr/>
          <p:nvPr/>
        </p:nvSpPr>
        <p:spPr>
          <a:xfrm>
            <a:off x="0" y="0"/>
            <a:ext cx="4694040" cy="685764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p:style>
      </p:sp>
      <p:grpSp>
        <p:nvGrpSpPr>
          <p:cNvPr id="96" name="Group 3"/>
          <p:cNvGrpSpPr/>
          <p:nvPr/>
        </p:nvGrpSpPr>
        <p:grpSpPr>
          <a:xfrm>
            <a:off x="767160" y="681480"/>
            <a:ext cx="1128240" cy="847080"/>
            <a:chOff x="767160" y="681480"/>
            <a:chExt cx="1128240" cy="847080"/>
          </a:xfrm>
        </p:grpSpPr>
        <p:sp>
          <p:nvSpPr>
            <p:cNvPr id="97" name="CustomShape 4"/>
            <p:cNvSpPr/>
            <p:nvPr/>
          </p:nvSpPr>
          <p:spPr>
            <a:xfrm>
              <a:off x="767160" y="933480"/>
              <a:ext cx="675000" cy="595080"/>
            </a:xfrm>
            <a:custGeom>
              <a:avLst/>
              <a:gdLst/>
              <a:ahLst/>
              <a:rect l="l" t="t"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440">
              <a:solidFill>
                <a:schemeClr val="bg1"/>
              </a:solidFill>
              <a:round/>
            </a:ln>
          </p:spPr>
          <p:style>
            <a:lnRef idx="0"/>
            <a:fillRef idx="0"/>
            <a:effectRef idx="0"/>
            <a:fontRef idx="minor"/>
          </p:style>
        </p:sp>
        <p:sp>
          <p:nvSpPr>
            <p:cNvPr id="98" name="CustomShape 5"/>
            <p:cNvSpPr/>
            <p:nvPr/>
          </p:nvSpPr>
          <p:spPr>
            <a:xfrm>
              <a:off x="1345320" y="681480"/>
              <a:ext cx="550080" cy="484920"/>
            </a:xfrm>
            <a:custGeom>
              <a:avLst/>
              <a:gdLst/>
              <a:ahLst/>
              <a:rect l="l" t="t"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440">
              <a:solidFill>
                <a:schemeClr val="bg1"/>
              </a:solidFill>
              <a:round/>
            </a:ln>
          </p:spPr>
          <p:style>
            <a:lnRef idx="0"/>
            <a:fillRef idx="0"/>
            <a:effectRef idx="0"/>
            <a:fontRef idx="minor"/>
          </p:style>
        </p:sp>
      </p:grpSp>
      <p:sp>
        <p:nvSpPr>
          <p:cNvPr id="99" name="TextShape 6"/>
          <p:cNvSpPr txBox="1"/>
          <p:nvPr/>
        </p:nvSpPr>
        <p:spPr>
          <a:xfrm>
            <a:off x="767160" y="1563120"/>
            <a:ext cx="3581640" cy="4279320"/>
          </a:xfrm>
          <a:prstGeom prst="rect">
            <a:avLst/>
          </a:prstGeom>
          <a:noFill/>
          <a:ln>
            <a:noFill/>
          </a:ln>
        </p:spPr>
        <p:txBody>
          <a:bodyPr anchor="ctr">
            <a:normAutofit/>
          </a:bodyPr>
          <a:p>
            <a:pPr algn="ctr">
              <a:lnSpc>
                <a:spcPct val="90000"/>
              </a:lnSpc>
            </a:pPr>
            <a:r>
              <a:rPr b="1" lang="fr-FR" sz="4100" spc="-1" strike="noStrike">
                <a:solidFill>
                  <a:srgbClr val="ffffff"/>
                </a:solidFill>
                <a:latin typeface="VG5001 Light"/>
                <a:ea typeface="VG5001 Light"/>
              </a:rPr>
              <a:t>3. Le mal être des jeunes dans le cyberspace (1/2)</a:t>
            </a:r>
            <a:endParaRPr b="0" lang="fr-FR" sz="4100" spc="-1" strike="noStrike">
              <a:solidFill>
                <a:srgbClr val="000000"/>
              </a:solidFill>
              <a:latin typeface="Calibri"/>
            </a:endParaRPr>
          </a:p>
        </p:txBody>
      </p:sp>
      <p:pic>
        <p:nvPicPr>
          <p:cNvPr id="100" name="Image 5" descr=""/>
          <p:cNvPicPr/>
          <p:nvPr/>
        </p:nvPicPr>
        <p:blipFill>
          <a:blip r:embed="rId1"/>
          <a:stretch/>
        </p:blipFill>
        <p:spPr>
          <a:xfrm>
            <a:off x="10368000" y="5315400"/>
            <a:ext cx="2460600" cy="2460600"/>
          </a:xfrm>
          <a:prstGeom prst="rect">
            <a:avLst/>
          </a:prstGeom>
          <a:ln>
            <a:noFill/>
          </a:ln>
        </p:spPr>
      </p:pic>
      <p:sp>
        <p:nvSpPr>
          <p:cNvPr id="101" name="CustomShape 7"/>
          <p:cNvSpPr/>
          <p:nvPr/>
        </p:nvSpPr>
        <p:spPr>
          <a:xfrm>
            <a:off x="4799160" y="0"/>
            <a:ext cx="7205760" cy="6734880"/>
          </a:xfrm>
          <a:prstGeom prst="rect">
            <a:avLst/>
          </a:prstGeom>
          <a:noFill/>
          <a:ln>
            <a:noFill/>
          </a:ln>
        </p:spPr>
        <p:style>
          <a:lnRef idx="0"/>
          <a:fillRef idx="0"/>
          <a:effectRef idx="0"/>
          <a:fontRef idx="minor"/>
        </p:style>
        <p:txBody>
          <a:bodyPr anchor="ctr">
            <a:normAutofit/>
          </a:bodyPr>
          <a:p>
            <a:pPr marL="514440" indent="-514080">
              <a:lnSpc>
                <a:spcPct val="90000"/>
              </a:lnSpc>
              <a:spcBef>
                <a:spcPts val="1001"/>
              </a:spcBef>
              <a:buClr>
                <a:srgbClr val="000000"/>
              </a:buClr>
              <a:buFont typeface="Calibri Light"/>
              <a:buAutoNum type="arabicPeriod"/>
            </a:pPr>
            <a:r>
              <a:rPr b="1" lang="fr-FR" sz="1800" spc="-1" strike="noStrike">
                <a:solidFill>
                  <a:srgbClr val="000000"/>
                </a:solidFill>
                <a:latin typeface="VG5001 Light"/>
                <a:ea typeface="VG5001 Light"/>
              </a:rPr>
              <a:t>L’incompréhension des adultes (Potin, 2021; Couchot-Schiex et Moignard, 2020)</a:t>
            </a:r>
            <a:endParaRPr b="0" lang="fr-FR" sz="1800" spc="-1" strike="noStrike">
              <a:latin typeface="Arial"/>
            </a:endParaRPr>
          </a:p>
          <a:p>
            <a:pPr>
              <a:lnSpc>
                <a:spcPct val="90000"/>
              </a:lnSpc>
              <a:spcBef>
                <a:spcPts val="1001"/>
              </a:spcBef>
            </a:pPr>
            <a:endParaRPr b="0" lang="fr-FR" sz="1800" spc="-1" strike="noStrike">
              <a:latin typeface="Arial"/>
            </a:endParaRPr>
          </a:p>
          <a:p>
            <a:pPr lvl="1" marL="685800" indent="-228240">
              <a:lnSpc>
                <a:spcPct val="90000"/>
              </a:lnSpc>
              <a:spcBef>
                <a:spcPts val="499"/>
              </a:spcBef>
              <a:buClr>
                <a:srgbClr val="000000"/>
              </a:buClr>
              <a:buFont typeface="Arial"/>
              <a:buChar char="•"/>
            </a:pPr>
            <a:r>
              <a:rPr b="0" lang="fr-FR" sz="1800" spc="-1" strike="noStrike">
                <a:solidFill>
                  <a:srgbClr val="000000"/>
                </a:solidFill>
                <a:latin typeface="VG5001 Light"/>
                <a:ea typeface="VG5001 Light"/>
              </a:rPr>
              <a:t>Interdiction du téléphone ou des RSN : une pratique qui risque de briser la relation avec l’adulte de référence et n’empêche pas le jeune de chercher à contourner l’interdiction</a:t>
            </a:r>
            <a:endParaRPr b="0" lang="fr-FR" sz="1800" spc="-1" strike="noStrike">
              <a:latin typeface="Arial"/>
            </a:endParaRPr>
          </a:p>
          <a:p>
            <a:pPr lvl="1" marL="685800" indent="-228240">
              <a:lnSpc>
                <a:spcPct val="90000"/>
              </a:lnSpc>
              <a:spcBef>
                <a:spcPts val="499"/>
              </a:spcBef>
              <a:buClr>
                <a:srgbClr val="000000"/>
              </a:buClr>
              <a:buFont typeface="Arial"/>
              <a:buChar char="•"/>
            </a:pPr>
            <a:r>
              <a:rPr b="0" lang="fr-FR" sz="1800" spc="-1" strike="noStrike">
                <a:solidFill>
                  <a:srgbClr val="000000"/>
                </a:solidFill>
                <a:latin typeface="VG5001 Light"/>
                <a:ea typeface="VG5001 Light"/>
              </a:rPr>
              <a:t>Critiquer ou mépriser ce que fait le jeune : induit à la création de pages privées inaccessibles aux adultes</a:t>
            </a:r>
            <a:endParaRPr b="0" lang="fr-FR" sz="1800" spc="-1" strike="noStrike">
              <a:latin typeface="Arial"/>
            </a:endParaRPr>
          </a:p>
          <a:p>
            <a:pPr lvl="1" marL="685800" indent="-228240">
              <a:lnSpc>
                <a:spcPct val="90000"/>
              </a:lnSpc>
              <a:spcBef>
                <a:spcPts val="499"/>
              </a:spcBef>
              <a:buClr>
                <a:srgbClr val="000000"/>
              </a:buClr>
              <a:buFont typeface="Arial"/>
              <a:buChar char="•"/>
            </a:pPr>
            <a:r>
              <a:rPr b="0" lang="fr-FR" sz="1800" spc="-1" strike="noStrike">
                <a:solidFill>
                  <a:srgbClr val="000000"/>
                </a:solidFill>
                <a:latin typeface="VG5001 Light"/>
                <a:ea typeface="VG5001 Light"/>
              </a:rPr>
              <a:t>Rapport moraliste par rapport aux pratiques en ligne ou aux questions abordées en ligne : peur de l’adulte</a:t>
            </a:r>
            <a:endParaRPr b="0" lang="fr-FR" sz="1800" spc="-1" strike="noStrike">
              <a:latin typeface="Arial"/>
            </a:endParaRPr>
          </a:p>
          <a:p>
            <a:pPr>
              <a:lnSpc>
                <a:spcPct val="90000"/>
              </a:lnSpc>
              <a:spcBef>
                <a:spcPts val="499"/>
              </a:spcBef>
            </a:pPr>
            <a:endParaRPr b="0" lang="fr-FR" sz="1800" spc="-1" strike="noStrike">
              <a:latin typeface="Arial"/>
            </a:endParaRPr>
          </a:p>
          <a:p>
            <a:pPr marL="457200" indent="-456840">
              <a:lnSpc>
                <a:spcPct val="90000"/>
              </a:lnSpc>
              <a:spcBef>
                <a:spcPts val="1001"/>
              </a:spcBef>
              <a:buClr>
                <a:srgbClr val="000000"/>
              </a:buClr>
              <a:buFont typeface="Calibri Light"/>
              <a:buAutoNum type="arabicPeriod"/>
            </a:pPr>
            <a:r>
              <a:rPr b="1" lang="fr-FR" sz="1800" spc="-1" strike="noStrike">
                <a:solidFill>
                  <a:srgbClr val="000000"/>
                </a:solidFill>
                <a:latin typeface="VG5001 Light"/>
                <a:ea typeface="VG5001 Light"/>
              </a:rPr>
              <a:t>Les Cyberviolences (Blaya, 2013; Couchot-Schiex et Moignard, 2020; Bortolotti et Moignard, 2021)</a:t>
            </a:r>
            <a:endParaRPr b="0" lang="fr-FR" sz="1800" spc="-1" strike="noStrike">
              <a:latin typeface="Arial"/>
            </a:endParaRPr>
          </a:p>
          <a:p>
            <a:pPr>
              <a:lnSpc>
                <a:spcPct val="90000"/>
              </a:lnSpc>
              <a:spcBef>
                <a:spcPts val="1001"/>
              </a:spcBef>
            </a:pPr>
            <a:endParaRPr b="0" lang="fr-FR" sz="1800" spc="-1" strike="noStrike">
              <a:latin typeface="Arial"/>
            </a:endParaRPr>
          </a:p>
          <a:p>
            <a:pPr lvl="1" marL="685800" indent="-228240">
              <a:lnSpc>
                <a:spcPct val="90000"/>
              </a:lnSpc>
              <a:spcBef>
                <a:spcPts val="499"/>
              </a:spcBef>
              <a:buClr>
                <a:srgbClr val="000000"/>
              </a:buClr>
              <a:buFont typeface="Arial"/>
              <a:buChar char="•"/>
            </a:pPr>
            <a:r>
              <a:rPr b="0" lang="fr-FR" sz="1800" spc="-1" strike="noStrike">
                <a:solidFill>
                  <a:srgbClr val="000000"/>
                </a:solidFill>
                <a:latin typeface="VG5001 Light"/>
                <a:ea typeface="VG5001 Light"/>
              </a:rPr>
              <a:t>Technopuissance : pénétration dans l’espace privé (maison) ; ampleur (partage, commentaires) et anonymat </a:t>
            </a:r>
            <a:endParaRPr b="0" lang="fr-FR" sz="1800" spc="-1" strike="noStrike">
              <a:latin typeface="Arial"/>
            </a:endParaRPr>
          </a:p>
          <a:p>
            <a:pPr lvl="1" marL="685800" indent="-228240">
              <a:lnSpc>
                <a:spcPct val="90000"/>
              </a:lnSpc>
              <a:spcBef>
                <a:spcPts val="499"/>
              </a:spcBef>
              <a:buClr>
                <a:srgbClr val="000000"/>
              </a:buClr>
              <a:buFont typeface="Arial"/>
              <a:buChar char="•"/>
            </a:pPr>
            <a:r>
              <a:rPr b="1" lang="fr-FR" sz="1800" spc="-1" strike="noStrike">
                <a:solidFill>
                  <a:srgbClr val="000000"/>
                </a:solidFill>
                <a:latin typeface="VG5001 Light"/>
                <a:ea typeface="VG5001 Light"/>
              </a:rPr>
              <a:t>Les disputes en ligne (dans les chats) : une continuité des discussions de la vie réelle</a:t>
            </a:r>
            <a:endParaRPr b="0" lang="fr-FR" sz="1800" spc="-1" strike="noStrike">
              <a:latin typeface="Arial"/>
            </a:endParaRPr>
          </a:p>
          <a:p>
            <a:pPr lvl="1" marL="685800" indent="-228240">
              <a:lnSpc>
                <a:spcPct val="90000"/>
              </a:lnSpc>
              <a:spcBef>
                <a:spcPts val="499"/>
              </a:spcBef>
              <a:buClr>
                <a:srgbClr val="000000"/>
              </a:buClr>
              <a:buFont typeface="Arial"/>
              <a:buChar char="•"/>
            </a:pPr>
            <a:r>
              <a:rPr b="0" lang="fr-FR" sz="1800" spc="-1" strike="noStrike">
                <a:solidFill>
                  <a:srgbClr val="000000"/>
                </a:solidFill>
                <a:latin typeface="VG5001 Light"/>
                <a:ea typeface="VG5001 Light"/>
              </a:rPr>
              <a:t>Cyberviolence et Cyberharcèlement: une continuité dans l’espace virtuel </a:t>
            </a:r>
            <a:endParaRPr b="0" lang="fr-FR" sz="1800" spc="-1" strike="noStrike">
              <a:latin typeface="Arial"/>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02" name="CustomShape 1"/>
          <p:cNvSpPr/>
          <p:nvPr/>
        </p:nvSpPr>
        <p:spPr>
          <a:xfrm>
            <a:off x="0" y="0"/>
            <a:ext cx="12191760" cy="68576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p:style>
      </p:sp>
      <p:sp>
        <p:nvSpPr>
          <p:cNvPr id="103" name="CustomShape 2"/>
          <p:cNvSpPr/>
          <p:nvPr/>
        </p:nvSpPr>
        <p:spPr>
          <a:xfrm>
            <a:off x="0" y="0"/>
            <a:ext cx="4694040" cy="685764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p:style>
      </p:sp>
      <p:grpSp>
        <p:nvGrpSpPr>
          <p:cNvPr id="104" name="Group 3"/>
          <p:cNvGrpSpPr/>
          <p:nvPr/>
        </p:nvGrpSpPr>
        <p:grpSpPr>
          <a:xfrm>
            <a:off x="767160" y="681480"/>
            <a:ext cx="1128240" cy="847080"/>
            <a:chOff x="767160" y="681480"/>
            <a:chExt cx="1128240" cy="847080"/>
          </a:xfrm>
        </p:grpSpPr>
        <p:sp>
          <p:nvSpPr>
            <p:cNvPr id="105" name="CustomShape 4"/>
            <p:cNvSpPr/>
            <p:nvPr/>
          </p:nvSpPr>
          <p:spPr>
            <a:xfrm>
              <a:off x="767160" y="933480"/>
              <a:ext cx="675000" cy="595080"/>
            </a:xfrm>
            <a:custGeom>
              <a:avLst/>
              <a:gdLst/>
              <a:ahLst/>
              <a:rect l="l" t="t"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440">
              <a:solidFill>
                <a:schemeClr val="bg1"/>
              </a:solidFill>
              <a:round/>
            </a:ln>
          </p:spPr>
          <p:style>
            <a:lnRef idx="0"/>
            <a:fillRef idx="0"/>
            <a:effectRef idx="0"/>
            <a:fontRef idx="minor"/>
          </p:style>
        </p:sp>
        <p:sp>
          <p:nvSpPr>
            <p:cNvPr id="106" name="CustomShape 5"/>
            <p:cNvSpPr/>
            <p:nvPr/>
          </p:nvSpPr>
          <p:spPr>
            <a:xfrm>
              <a:off x="1345320" y="681480"/>
              <a:ext cx="550080" cy="484920"/>
            </a:xfrm>
            <a:custGeom>
              <a:avLst/>
              <a:gdLst/>
              <a:ahLst/>
              <a:rect l="l" t="t"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440">
              <a:solidFill>
                <a:schemeClr val="bg1"/>
              </a:solidFill>
              <a:round/>
            </a:ln>
          </p:spPr>
          <p:style>
            <a:lnRef idx="0"/>
            <a:fillRef idx="0"/>
            <a:effectRef idx="0"/>
            <a:fontRef idx="minor"/>
          </p:style>
        </p:sp>
      </p:grpSp>
      <p:sp>
        <p:nvSpPr>
          <p:cNvPr id="107" name="TextShape 6"/>
          <p:cNvSpPr txBox="1"/>
          <p:nvPr/>
        </p:nvSpPr>
        <p:spPr>
          <a:xfrm>
            <a:off x="767160" y="1166760"/>
            <a:ext cx="3581640" cy="4279320"/>
          </a:xfrm>
          <a:prstGeom prst="rect">
            <a:avLst/>
          </a:prstGeom>
          <a:noFill/>
          <a:ln>
            <a:noFill/>
          </a:ln>
        </p:spPr>
        <p:txBody>
          <a:bodyPr anchor="ctr">
            <a:normAutofit/>
          </a:bodyPr>
          <a:p>
            <a:pPr algn="ctr">
              <a:lnSpc>
                <a:spcPct val="90000"/>
              </a:lnSpc>
            </a:pPr>
            <a:r>
              <a:rPr b="1" lang="fr-FR" sz="4800" spc="-1" strike="noStrike">
                <a:solidFill>
                  <a:srgbClr val="ffffff"/>
                </a:solidFill>
                <a:latin typeface="VG5001 Light"/>
                <a:ea typeface="VG5001 Light"/>
              </a:rPr>
              <a:t>4. Quelques pistes</a:t>
            </a:r>
            <a:br/>
            <a:endParaRPr b="0" lang="fr-FR" sz="4800" spc="-1" strike="noStrike">
              <a:solidFill>
                <a:srgbClr val="000000"/>
              </a:solidFill>
              <a:latin typeface="Calibri"/>
            </a:endParaRPr>
          </a:p>
        </p:txBody>
      </p:sp>
      <p:sp>
        <p:nvSpPr>
          <p:cNvPr id="108" name="TextShape 7"/>
          <p:cNvSpPr txBox="1"/>
          <p:nvPr/>
        </p:nvSpPr>
        <p:spPr>
          <a:xfrm>
            <a:off x="4694400" y="139680"/>
            <a:ext cx="7344720" cy="6552720"/>
          </a:xfrm>
          <a:prstGeom prst="rect">
            <a:avLst/>
          </a:prstGeom>
          <a:noFill/>
          <a:ln>
            <a:noFill/>
          </a:ln>
        </p:spPr>
        <p:txBody>
          <a:bodyPr anchor="ctr">
            <a:normAutofit/>
          </a:bodyPr>
          <a:p>
            <a:pPr marL="514440" indent="-514080">
              <a:lnSpc>
                <a:spcPct val="90000"/>
              </a:lnSpc>
              <a:spcBef>
                <a:spcPts val="1001"/>
              </a:spcBef>
              <a:buClr>
                <a:srgbClr val="000000"/>
              </a:buClr>
              <a:buFont typeface="Calibri Light"/>
              <a:buAutoNum type="arabicPeriod"/>
            </a:pPr>
            <a:r>
              <a:rPr b="1" lang="fr-FR" sz="1800" spc="-1" strike="noStrike">
                <a:solidFill>
                  <a:srgbClr val="000000"/>
                </a:solidFill>
                <a:latin typeface="VG5001 Light"/>
                <a:ea typeface="VG5001 Light"/>
              </a:rPr>
              <a:t>Reconnaître l’importance des RSN</a:t>
            </a:r>
            <a:endParaRPr b="0" lang="fr-FR" sz="1800" spc="-1" strike="noStrike">
              <a:solidFill>
                <a:srgbClr val="000000"/>
              </a:solidFill>
              <a:latin typeface="Calibri"/>
            </a:endParaRPr>
          </a:p>
          <a:p>
            <a:pPr>
              <a:lnSpc>
                <a:spcPct val="90000"/>
              </a:lnSpc>
              <a:spcBef>
                <a:spcPts val="1001"/>
              </a:spcBef>
            </a:pPr>
            <a:endParaRPr b="0" lang="fr-FR" sz="1800" spc="-1" strike="noStrike">
              <a:solidFill>
                <a:srgbClr val="000000"/>
              </a:solidFill>
              <a:latin typeface="Calibri"/>
            </a:endParaRPr>
          </a:p>
          <a:p>
            <a:pPr lvl="1" marL="685800" indent="-228240">
              <a:lnSpc>
                <a:spcPct val="90000"/>
              </a:lnSpc>
              <a:spcBef>
                <a:spcPts val="499"/>
              </a:spcBef>
              <a:buClr>
                <a:srgbClr val="000000"/>
              </a:buClr>
              <a:buFont typeface="Arial"/>
              <a:buChar char="•"/>
            </a:pPr>
            <a:r>
              <a:rPr b="0" lang="fr-FR" sz="1800" spc="-1" strike="noStrike">
                <a:solidFill>
                  <a:srgbClr val="000000"/>
                </a:solidFill>
                <a:latin typeface="VG5001 Light"/>
                <a:ea typeface="VG5001 Light"/>
              </a:rPr>
              <a:t>Se former sur les RSN : enjeux et aspects positifs</a:t>
            </a:r>
            <a:endParaRPr b="0" lang="fr-FR" sz="1800" spc="-1" strike="noStrike">
              <a:solidFill>
                <a:srgbClr val="000000"/>
              </a:solidFill>
              <a:latin typeface="Calibri"/>
            </a:endParaRPr>
          </a:p>
          <a:p>
            <a:pPr lvl="1" marL="685800" indent="-228240">
              <a:lnSpc>
                <a:spcPct val="90000"/>
              </a:lnSpc>
              <a:spcBef>
                <a:spcPts val="499"/>
              </a:spcBef>
              <a:buClr>
                <a:srgbClr val="000000"/>
              </a:buClr>
              <a:buFont typeface="Arial"/>
              <a:buChar char="•"/>
            </a:pPr>
            <a:r>
              <a:rPr b="0" lang="fr-FR" sz="1800" spc="-1" strike="noStrike">
                <a:solidFill>
                  <a:srgbClr val="000000"/>
                </a:solidFill>
                <a:latin typeface="VG5001 Light"/>
                <a:ea typeface="VG5001 Light"/>
              </a:rPr>
              <a:t>S’intéresser à leur  utilisation par les jeunes</a:t>
            </a:r>
            <a:endParaRPr b="0" lang="fr-FR" sz="1800" spc="-1" strike="noStrike">
              <a:solidFill>
                <a:srgbClr val="000000"/>
              </a:solidFill>
              <a:latin typeface="Calibri"/>
            </a:endParaRPr>
          </a:p>
          <a:p>
            <a:pPr lvl="1" marL="685800" indent="-228240">
              <a:lnSpc>
                <a:spcPct val="90000"/>
              </a:lnSpc>
              <a:spcBef>
                <a:spcPts val="499"/>
              </a:spcBef>
              <a:buClr>
                <a:srgbClr val="000000"/>
              </a:buClr>
              <a:buFont typeface="Arial"/>
              <a:buChar char="•"/>
            </a:pPr>
            <a:r>
              <a:rPr b="0" lang="fr-FR" sz="1800" spc="-1" strike="noStrike">
                <a:solidFill>
                  <a:srgbClr val="000000"/>
                </a:solidFill>
                <a:latin typeface="VG5001 Light"/>
                <a:ea typeface="VG5001 Light"/>
              </a:rPr>
              <a:t>Prendre connaissance des « conditions d’utilisation »</a:t>
            </a:r>
            <a:endParaRPr b="0" lang="fr-FR" sz="1800" spc="-1" strike="noStrike">
              <a:solidFill>
                <a:srgbClr val="000000"/>
              </a:solidFill>
              <a:latin typeface="Calibri"/>
            </a:endParaRPr>
          </a:p>
          <a:p>
            <a:pPr marL="457200">
              <a:lnSpc>
                <a:spcPct val="90000"/>
              </a:lnSpc>
              <a:spcBef>
                <a:spcPts val="499"/>
              </a:spcBef>
              <a:tabLst>
                <a:tab algn="l" pos="0"/>
              </a:tabLst>
            </a:pPr>
            <a:endParaRPr b="0" lang="fr-FR" sz="1800" spc="-1" strike="noStrike">
              <a:solidFill>
                <a:srgbClr val="000000"/>
              </a:solidFill>
              <a:latin typeface="Calibri"/>
            </a:endParaRPr>
          </a:p>
          <a:p>
            <a:pPr marL="457200" indent="-456840">
              <a:lnSpc>
                <a:spcPct val="90000"/>
              </a:lnSpc>
              <a:spcBef>
                <a:spcPts val="1001"/>
              </a:spcBef>
              <a:buClr>
                <a:srgbClr val="000000"/>
              </a:buClr>
              <a:buFont typeface="Calibri Light"/>
              <a:buAutoNum type="arabicPeriod"/>
              <a:tabLst>
                <a:tab algn="l" pos="0"/>
              </a:tabLst>
            </a:pPr>
            <a:r>
              <a:rPr b="1" lang="fr-FR" sz="1800" spc="-1" strike="noStrike">
                <a:solidFill>
                  <a:srgbClr val="000000"/>
                </a:solidFill>
                <a:latin typeface="VG5001 Light"/>
                <a:ea typeface="VG5001 Light"/>
              </a:rPr>
              <a:t>Mettre en avant les aspects positifs en faveur de la relation éducative</a:t>
            </a:r>
            <a:endParaRPr b="0" lang="fr-FR" sz="1800" spc="-1" strike="noStrike">
              <a:solidFill>
                <a:srgbClr val="000000"/>
              </a:solidFill>
              <a:latin typeface="Calibri"/>
            </a:endParaRPr>
          </a:p>
          <a:p>
            <a:pPr>
              <a:lnSpc>
                <a:spcPct val="90000"/>
              </a:lnSpc>
              <a:spcBef>
                <a:spcPts val="1001"/>
              </a:spcBef>
              <a:tabLst>
                <a:tab algn="l" pos="0"/>
              </a:tabLst>
            </a:pPr>
            <a:endParaRPr b="0" lang="fr-FR" sz="1800" spc="-1" strike="noStrike">
              <a:solidFill>
                <a:srgbClr val="000000"/>
              </a:solidFill>
              <a:latin typeface="Calibri"/>
            </a:endParaRPr>
          </a:p>
          <a:p>
            <a:pPr lvl="1" marL="685800" indent="-228240">
              <a:lnSpc>
                <a:spcPct val="90000"/>
              </a:lnSpc>
              <a:spcBef>
                <a:spcPts val="499"/>
              </a:spcBef>
              <a:buClr>
                <a:srgbClr val="000000"/>
              </a:buClr>
              <a:buFont typeface="Arial"/>
              <a:buChar char="•"/>
              <a:tabLst>
                <a:tab algn="l" pos="0"/>
              </a:tabLst>
            </a:pPr>
            <a:r>
              <a:rPr b="0" lang="fr-FR" sz="1800" spc="-1" strike="noStrike">
                <a:solidFill>
                  <a:srgbClr val="000000"/>
                </a:solidFill>
                <a:latin typeface="VG5001 Light"/>
                <a:ea typeface="VG5001 Light"/>
              </a:rPr>
              <a:t>Montrer au jeune un regard tolérant sur ses usages </a:t>
            </a:r>
            <a:endParaRPr b="0" lang="fr-FR" sz="1800" spc="-1" strike="noStrike">
              <a:solidFill>
                <a:srgbClr val="000000"/>
              </a:solidFill>
              <a:latin typeface="Calibri"/>
            </a:endParaRPr>
          </a:p>
          <a:p>
            <a:pPr lvl="1" marL="685800" indent="-228240">
              <a:lnSpc>
                <a:spcPct val="90000"/>
              </a:lnSpc>
              <a:spcBef>
                <a:spcPts val="499"/>
              </a:spcBef>
              <a:buClr>
                <a:srgbClr val="000000"/>
              </a:buClr>
              <a:buFont typeface="Arial"/>
              <a:buChar char="•"/>
              <a:tabLst>
                <a:tab algn="l" pos="0"/>
              </a:tabLst>
            </a:pPr>
            <a:r>
              <a:rPr b="0" lang="fr-FR" sz="1800" spc="-1" strike="noStrike">
                <a:solidFill>
                  <a:srgbClr val="000000"/>
                </a:solidFill>
                <a:latin typeface="VG5001 Light"/>
                <a:ea typeface="VG5001 Light"/>
              </a:rPr>
              <a:t>Créer un espace d’écoute et de parole sur cette question à la maison : « questions bêtes ».</a:t>
            </a:r>
            <a:endParaRPr b="0" lang="fr-FR" sz="1800" spc="-1" strike="noStrike">
              <a:solidFill>
                <a:srgbClr val="000000"/>
              </a:solidFill>
              <a:latin typeface="Calibri"/>
            </a:endParaRPr>
          </a:p>
          <a:p>
            <a:pPr lvl="1" marL="685800" indent="-228240">
              <a:lnSpc>
                <a:spcPct val="90000"/>
              </a:lnSpc>
              <a:spcBef>
                <a:spcPts val="499"/>
              </a:spcBef>
              <a:buClr>
                <a:srgbClr val="000000"/>
              </a:buClr>
              <a:buFont typeface="Arial"/>
              <a:buChar char="•"/>
              <a:tabLst>
                <a:tab algn="l" pos="0"/>
              </a:tabLst>
            </a:pPr>
            <a:r>
              <a:rPr b="0" lang="fr-FR" sz="1800" spc="-1" strike="noStrike">
                <a:solidFill>
                  <a:srgbClr val="000000"/>
                </a:solidFill>
                <a:latin typeface="VG5001 Light"/>
                <a:ea typeface="VG5001 Light"/>
              </a:rPr>
              <a:t>Éviter le discours « toxique »</a:t>
            </a:r>
            <a:endParaRPr b="0" lang="fr-FR" sz="1800" spc="-1" strike="noStrike">
              <a:solidFill>
                <a:srgbClr val="000000"/>
              </a:solidFill>
              <a:latin typeface="Calibri"/>
            </a:endParaRPr>
          </a:p>
          <a:p>
            <a:endParaRPr b="0" lang="fr-FR" sz="1800" spc="-1" strike="noStrike">
              <a:solidFill>
                <a:srgbClr val="000000"/>
              </a:solidFill>
              <a:latin typeface="Calibri"/>
            </a:endParaRPr>
          </a:p>
          <a:p>
            <a:pPr marL="457200" indent="-456840">
              <a:lnSpc>
                <a:spcPct val="90000"/>
              </a:lnSpc>
              <a:spcBef>
                <a:spcPts val="1001"/>
              </a:spcBef>
              <a:buClr>
                <a:srgbClr val="000000"/>
              </a:buClr>
              <a:buFont typeface="Calibri Light"/>
              <a:buAutoNum type="arabicPeriod"/>
              <a:tabLst>
                <a:tab algn="l" pos="0"/>
              </a:tabLst>
            </a:pPr>
            <a:r>
              <a:rPr b="1" lang="fr-FR" sz="1800" spc="-1" strike="noStrike">
                <a:solidFill>
                  <a:srgbClr val="000000"/>
                </a:solidFill>
                <a:latin typeface="VG5001 Light"/>
                <a:ea typeface="VG5001 Light"/>
              </a:rPr>
              <a:t>Identifier les enjeux et développer une « culture du numérique » (Cardon, 2019)</a:t>
            </a:r>
            <a:endParaRPr b="0" lang="fr-FR" sz="1800" spc="-1" strike="noStrike">
              <a:solidFill>
                <a:srgbClr val="000000"/>
              </a:solidFill>
              <a:latin typeface="Calibri"/>
            </a:endParaRPr>
          </a:p>
          <a:p>
            <a:pPr>
              <a:lnSpc>
                <a:spcPct val="90000"/>
              </a:lnSpc>
              <a:spcBef>
                <a:spcPts val="1001"/>
              </a:spcBef>
              <a:tabLst>
                <a:tab algn="l" pos="0"/>
              </a:tabLst>
            </a:pPr>
            <a:endParaRPr b="0" lang="fr-FR" sz="1800" spc="-1" strike="noStrike">
              <a:solidFill>
                <a:srgbClr val="000000"/>
              </a:solidFill>
              <a:latin typeface="Calibri"/>
            </a:endParaRPr>
          </a:p>
          <a:p>
            <a:pPr lvl="1" marL="685800" indent="-228240">
              <a:lnSpc>
                <a:spcPct val="90000"/>
              </a:lnSpc>
              <a:spcBef>
                <a:spcPts val="499"/>
              </a:spcBef>
              <a:buClr>
                <a:srgbClr val="000000"/>
              </a:buClr>
              <a:buFont typeface="Arial"/>
              <a:buChar char="•"/>
              <a:tabLst>
                <a:tab algn="l" pos="0"/>
              </a:tabLst>
            </a:pPr>
            <a:r>
              <a:rPr b="0" lang="fr-FR" sz="1800" spc="-1" strike="noStrike">
                <a:solidFill>
                  <a:srgbClr val="000000"/>
                </a:solidFill>
                <a:latin typeface="VG5001 Light"/>
                <a:ea typeface="VG5001 Light"/>
              </a:rPr>
              <a:t>Une « éducation au numérique » qui intègre le langage juvénile : solliciter l’aide des jeunes et leurs avis</a:t>
            </a:r>
            <a:endParaRPr b="0" lang="fr-FR" sz="1800" spc="-1" strike="noStrike">
              <a:solidFill>
                <a:srgbClr val="000000"/>
              </a:solidFill>
              <a:latin typeface="Calibri"/>
            </a:endParaRPr>
          </a:p>
          <a:p>
            <a:pPr lvl="1" marL="685800" indent="-228240">
              <a:lnSpc>
                <a:spcPct val="90000"/>
              </a:lnSpc>
              <a:spcBef>
                <a:spcPts val="499"/>
              </a:spcBef>
              <a:buClr>
                <a:srgbClr val="000000"/>
              </a:buClr>
              <a:buFont typeface="Arial"/>
              <a:buChar char="•"/>
              <a:tabLst>
                <a:tab algn="l" pos="0"/>
              </a:tabLst>
            </a:pPr>
            <a:r>
              <a:rPr b="0" lang="fr-FR" sz="1800" spc="-1" strike="noStrike">
                <a:solidFill>
                  <a:srgbClr val="000000"/>
                </a:solidFill>
                <a:latin typeface="VG5001 Light"/>
                <a:ea typeface="VG5001 Light"/>
              </a:rPr>
              <a:t>Poser un cadre d’utilisation critique / scolaire / rationnel</a:t>
            </a:r>
            <a:endParaRPr b="0" lang="fr-FR" sz="1800" spc="-1" strike="noStrike">
              <a:solidFill>
                <a:srgbClr val="000000"/>
              </a:solidFill>
              <a:latin typeface="Calibri"/>
            </a:endParaRPr>
          </a:p>
        </p:txBody>
      </p:sp>
      <p:pic>
        <p:nvPicPr>
          <p:cNvPr id="109" name="Image 4" descr=""/>
          <p:cNvPicPr/>
          <p:nvPr/>
        </p:nvPicPr>
        <p:blipFill>
          <a:blip r:embed="rId1"/>
          <a:stretch/>
        </p:blipFill>
        <p:spPr>
          <a:xfrm>
            <a:off x="9894960" y="-848160"/>
            <a:ext cx="3059280" cy="3059280"/>
          </a:xfrm>
          <a:prstGeom prst="rect">
            <a:avLst/>
          </a:prstGeom>
          <a:ln>
            <a:noFill/>
          </a:ln>
        </p:spPr>
      </p:pic>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10" name="CustomShape 1"/>
          <p:cNvSpPr/>
          <p:nvPr/>
        </p:nvSpPr>
        <p:spPr>
          <a:xfrm>
            <a:off x="0" y="0"/>
            <a:ext cx="12191760" cy="68576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p:style>
      </p:sp>
      <p:sp>
        <p:nvSpPr>
          <p:cNvPr id="111" name="CustomShape 2"/>
          <p:cNvSpPr/>
          <p:nvPr/>
        </p:nvSpPr>
        <p:spPr>
          <a:xfrm>
            <a:off x="0" y="0"/>
            <a:ext cx="4694040" cy="685764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p:style>
      </p:sp>
      <p:grpSp>
        <p:nvGrpSpPr>
          <p:cNvPr id="112" name="Group 3"/>
          <p:cNvGrpSpPr/>
          <p:nvPr/>
        </p:nvGrpSpPr>
        <p:grpSpPr>
          <a:xfrm>
            <a:off x="767160" y="681480"/>
            <a:ext cx="1128240" cy="847080"/>
            <a:chOff x="767160" y="681480"/>
            <a:chExt cx="1128240" cy="847080"/>
          </a:xfrm>
        </p:grpSpPr>
        <p:sp>
          <p:nvSpPr>
            <p:cNvPr id="113" name="CustomShape 4"/>
            <p:cNvSpPr/>
            <p:nvPr/>
          </p:nvSpPr>
          <p:spPr>
            <a:xfrm>
              <a:off x="767160" y="933480"/>
              <a:ext cx="675000" cy="595080"/>
            </a:xfrm>
            <a:custGeom>
              <a:avLst/>
              <a:gdLst/>
              <a:ahLst/>
              <a:rect l="l" t="t"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440">
              <a:solidFill>
                <a:schemeClr val="bg1"/>
              </a:solidFill>
              <a:round/>
            </a:ln>
          </p:spPr>
          <p:style>
            <a:lnRef idx="0"/>
            <a:fillRef idx="0"/>
            <a:effectRef idx="0"/>
            <a:fontRef idx="minor"/>
          </p:style>
        </p:sp>
        <p:sp>
          <p:nvSpPr>
            <p:cNvPr id="114" name="CustomShape 5"/>
            <p:cNvSpPr/>
            <p:nvPr/>
          </p:nvSpPr>
          <p:spPr>
            <a:xfrm>
              <a:off x="1345320" y="681480"/>
              <a:ext cx="550080" cy="484920"/>
            </a:xfrm>
            <a:custGeom>
              <a:avLst/>
              <a:gdLst/>
              <a:ahLst/>
              <a:rect l="l" t="t"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440">
              <a:solidFill>
                <a:schemeClr val="bg1"/>
              </a:solidFill>
              <a:round/>
            </a:ln>
          </p:spPr>
          <p:style>
            <a:lnRef idx="0"/>
            <a:fillRef idx="0"/>
            <a:effectRef idx="0"/>
            <a:fontRef idx="minor"/>
          </p:style>
        </p:sp>
      </p:grpSp>
      <p:sp>
        <p:nvSpPr>
          <p:cNvPr id="115" name="TextShape 6"/>
          <p:cNvSpPr txBox="1"/>
          <p:nvPr/>
        </p:nvSpPr>
        <p:spPr>
          <a:xfrm>
            <a:off x="767160" y="1166760"/>
            <a:ext cx="3581640" cy="4279320"/>
          </a:xfrm>
          <a:prstGeom prst="rect">
            <a:avLst/>
          </a:prstGeom>
          <a:noFill/>
          <a:ln>
            <a:noFill/>
          </a:ln>
        </p:spPr>
        <p:txBody>
          <a:bodyPr anchor="ctr">
            <a:normAutofit fontScale="66000"/>
          </a:bodyPr>
          <a:p>
            <a:pPr algn="ctr">
              <a:lnSpc>
                <a:spcPct val="90000"/>
              </a:lnSpc>
            </a:pPr>
            <a:r>
              <a:rPr b="1" lang="fr-FR" sz="4800" spc="-1" strike="noStrike">
                <a:solidFill>
                  <a:srgbClr val="ffffff"/>
                </a:solidFill>
                <a:latin typeface="VG5001 Light"/>
                <a:ea typeface="VG5001 Light"/>
              </a:rPr>
              <a:t>5. Quelques suggestions de lectures et de views</a:t>
            </a:r>
            <a:endParaRPr b="0" lang="fr-FR" sz="4800" spc="-1" strike="noStrike">
              <a:solidFill>
                <a:srgbClr val="000000"/>
              </a:solidFill>
              <a:latin typeface="Calibri"/>
            </a:endParaRPr>
          </a:p>
        </p:txBody>
      </p:sp>
      <p:sp>
        <p:nvSpPr>
          <p:cNvPr id="116" name="TextShape 7"/>
          <p:cNvSpPr txBox="1"/>
          <p:nvPr/>
        </p:nvSpPr>
        <p:spPr>
          <a:xfrm>
            <a:off x="4927320" y="681480"/>
            <a:ext cx="7162920" cy="5909400"/>
          </a:xfrm>
          <a:prstGeom prst="rect">
            <a:avLst/>
          </a:prstGeom>
          <a:noFill/>
          <a:ln>
            <a:noFill/>
          </a:ln>
        </p:spPr>
        <p:txBody>
          <a:bodyPr anchor="ctr">
            <a:normAutofit/>
          </a:bodyPr>
          <a:p>
            <a:pPr marL="514440" indent="-514080">
              <a:lnSpc>
                <a:spcPct val="90000"/>
              </a:lnSpc>
              <a:spcBef>
                <a:spcPts val="1001"/>
              </a:spcBef>
              <a:buClr>
                <a:srgbClr val="000000"/>
              </a:buClr>
              <a:buFont typeface="Arial"/>
              <a:buAutoNum type="arabicPeriod"/>
            </a:pPr>
            <a:r>
              <a:rPr b="0" lang="fr-FR" sz="1700" spc="-1" strike="noStrike">
                <a:solidFill>
                  <a:srgbClr val="000000"/>
                </a:solidFill>
                <a:latin typeface="VG5001 Light"/>
                <a:ea typeface="VG5001 Light"/>
              </a:rPr>
              <a:t>Dominique Cardon « Les réseaux sociaux ne sont que le reflet de notre société » : </a:t>
            </a:r>
            <a:r>
              <a:rPr b="0" lang="fr-FR" sz="1700" spc="-1" strike="noStrike" u="sng">
                <a:solidFill>
                  <a:srgbClr val="0563c1"/>
                </a:solidFill>
                <a:uFillTx/>
                <a:latin typeface="VG5001 Light"/>
                <a:ea typeface="VG5001 Light"/>
                <a:hlinkClick r:id="rId1"/>
              </a:rPr>
              <a:t>https://www.youtube.com/watch?v=W8gB4AunPBI</a:t>
            </a:r>
            <a:r>
              <a:rPr b="0" lang="fr-FR" sz="1700" spc="-1" strike="noStrike">
                <a:solidFill>
                  <a:srgbClr val="000000"/>
                </a:solidFill>
                <a:latin typeface="VG5001 Light"/>
                <a:ea typeface="VG5001 Light"/>
              </a:rPr>
              <a:t> </a:t>
            </a:r>
            <a:endParaRPr b="0" lang="fr-FR" sz="1700" spc="-1" strike="noStrike">
              <a:solidFill>
                <a:srgbClr val="000000"/>
              </a:solidFill>
              <a:latin typeface="Calibri"/>
            </a:endParaRPr>
          </a:p>
          <a:p>
            <a:pPr marL="514440" indent="-514080">
              <a:lnSpc>
                <a:spcPct val="90000"/>
              </a:lnSpc>
              <a:spcBef>
                <a:spcPts val="1001"/>
              </a:spcBef>
              <a:buClr>
                <a:srgbClr val="000000"/>
              </a:buClr>
              <a:buFont typeface="Arial"/>
              <a:buAutoNum type="arabicPeriod"/>
            </a:pPr>
            <a:r>
              <a:rPr b="0" lang="fr-FR" sz="1700" spc="-1" strike="noStrike">
                <a:solidFill>
                  <a:srgbClr val="000000"/>
                </a:solidFill>
                <a:latin typeface="VG5001 Light"/>
                <a:ea typeface="VG5001 Light"/>
              </a:rPr>
              <a:t>Yaëlle Amsellem-Mainguy et Arthur Vuattoux (2020). </a:t>
            </a:r>
            <a:r>
              <a:rPr b="0" i="1" lang="fr-FR" sz="1700" spc="-1" strike="noStrike">
                <a:solidFill>
                  <a:srgbClr val="000000"/>
                </a:solidFill>
                <a:latin typeface="VG5001 Light"/>
                <a:ea typeface="VG5001 Light"/>
              </a:rPr>
              <a:t>Les jeunes, la sexualité et internet. </a:t>
            </a:r>
            <a:r>
              <a:rPr b="0" lang="fr-FR" sz="1700" spc="-1" strike="noStrike">
                <a:solidFill>
                  <a:srgbClr val="000000"/>
                </a:solidFill>
                <a:latin typeface="VG5001 Light"/>
                <a:ea typeface="VG5001 Light"/>
              </a:rPr>
              <a:t>Paris : EFB.</a:t>
            </a:r>
            <a:endParaRPr b="0" lang="fr-FR" sz="1700" spc="-1" strike="noStrike">
              <a:solidFill>
                <a:srgbClr val="000000"/>
              </a:solidFill>
              <a:latin typeface="Calibri"/>
            </a:endParaRPr>
          </a:p>
          <a:p>
            <a:pPr marL="514440" indent="-514080">
              <a:lnSpc>
                <a:spcPct val="90000"/>
              </a:lnSpc>
              <a:spcBef>
                <a:spcPts val="1001"/>
              </a:spcBef>
              <a:buClr>
                <a:srgbClr val="000000"/>
              </a:buClr>
              <a:buFont typeface="Arial"/>
              <a:buAutoNum type="arabicPeriod"/>
            </a:pPr>
            <a:r>
              <a:rPr b="0" lang="fr-FR" sz="1700" spc="-1" strike="noStrike">
                <a:solidFill>
                  <a:srgbClr val="000000"/>
                </a:solidFill>
                <a:latin typeface="VG5001 Light"/>
                <a:ea typeface="VG5001 Light"/>
              </a:rPr>
              <a:t>Moignard, B., Couchot-Schiex, S. (2020). </a:t>
            </a:r>
            <a:r>
              <a:rPr b="0" i="1" lang="fr-FR" sz="1700" spc="-1" strike="noStrike">
                <a:solidFill>
                  <a:srgbClr val="000000"/>
                </a:solidFill>
                <a:latin typeface="VG5001 Light"/>
                <a:ea typeface="VG5001 Light"/>
              </a:rPr>
              <a:t>Jeunesse, genre et violences 2.0. </a:t>
            </a:r>
            <a:r>
              <a:rPr b="0" lang="fr-FR" sz="1700" spc="-1" strike="noStrike">
                <a:solidFill>
                  <a:srgbClr val="000000"/>
                </a:solidFill>
                <a:latin typeface="VG5001 Light"/>
                <a:ea typeface="VG5001 Light"/>
              </a:rPr>
              <a:t>Paris : L’Harmattan.</a:t>
            </a:r>
            <a:endParaRPr b="0" lang="fr-FR" sz="1700" spc="-1" strike="noStrike">
              <a:solidFill>
                <a:srgbClr val="000000"/>
              </a:solidFill>
              <a:latin typeface="Calibri"/>
            </a:endParaRPr>
          </a:p>
          <a:p>
            <a:pPr marL="514440" indent="-514080">
              <a:lnSpc>
                <a:spcPct val="90000"/>
              </a:lnSpc>
              <a:spcBef>
                <a:spcPts val="1001"/>
              </a:spcBef>
              <a:buClr>
                <a:srgbClr val="000000"/>
              </a:buClr>
              <a:buFont typeface="Arial"/>
              <a:buAutoNum type="arabicPeriod"/>
            </a:pPr>
            <a:r>
              <a:rPr b="0" lang="fr-FR" sz="1700" spc="-1" strike="noStrike">
                <a:solidFill>
                  <a:srgbClr val="000000"/>
                </a:solidFill>
                <a:latin typeface="VG5001 Light"/>
                <a:ea typeface="VG5001 Light"/>
              </a:rPr>
              <a:t>Metton-Gayon, C. (2009). </a:t>
            </a:r>
            <a:r>
              <a:rPr b="0" i="1" lang="fr-FR" sz="1700" spc="-1" strike="noStrike">
                <a:solidFill>
                  <a:srgbClr val="000000"/>
                </a:solidFill>
                <a:latin typeface="VG5001 Light"/>
                <a:ea typeface="VG5001 Light"/>
              </a:rPr>
              <a:t>Les adolescents, leur téléphone et internet. « Tu viens sur MSN »? </a:t>
            </a:r>
            <a:r>
              <a:rPr b="0" lang="fr-FR" sz="1700" spc="-1" strike="noStrike">
                <a:solidFill>
                  <a:srgbClr val="000000"/>
                </a:solidFill>
                <a:latin typeface="VG5001 Light"/>
                <a:ea typeface="VG5001 Light"/>
              </a:rPr>
              <a:t>Paris : L’Harmattan.</a:t>
            </a:r>
            <a:endParaRPr b="0" lang="fr-FR" sz="1700" spc="-1" strike="noStrike">
              <a:solidFill>
                <a:srgbClr val="000000"/>
              </a:solidFill>
              <a:latin typeface="Calibri"/>
            </a:endParaRPr>
          </a:p>
          <a:p>
            <a:pPr marL="514440" indent="-514080">
              <a:lnSpc>
                <a:spcPct val="90000"/>
              </a:lnSpc>
              <a:spcBef>
                <a:spcPts val="1001"/>
              </a:spcBef>
              <a:buClr>
                <a:srgbClr val="000000"/>
              </a:buClr>
              <a:buFont typeface="Arial"/>
              <a:buAutoNum type="arabicPeriod"/>
            </a:pPr>
            <a:r>
              <a:rPr b="0" lang="fr-FR" sz="1700" spc="-1" strike="noStrike">
                <a:solidFill>
                  <a:srgbClr val="000000"/>
                </a:solidFill>
                <a:latin typeface="VG5001 Light"/>
                <a:ea typeface="VG5001 Light"/>
              </a:rPr>
              <a:t>Les vidéos du Colloque «  Les adolescent(e)s d’aujourd’hui : penser leur bien-être en contexte scolaire et hors scolaire. URL : </a:t>
            </a:r>
            <a:r>
              <a:rPr b="0" lang="fr-FR" sz="1700" spc="-1" strike="noStrike" u="sng">
                <a:solidFill>
                  <a:srgbClr val="0563c1"/>
                </a:solidFill>
                <a:uFillTx/>
                <a:latin typeface="VG5001 Light"/>
                <a:ea typeface="VG5001 Light"/>
                <a:hlinkClick r:id="rId2"/>
              </a:rPr>
              <a:t>https://colloque-adolescences.univ-st-etienne.fr/fr/le-colloque.html</a:t>
            </a:r>
            <a:r>
              <a:rPr b="0" lang="fr-FR" sz="1700" spc="-1" strike="noStrike">
                <a:solidFill>
                  <a:srgbClr val="000000"/>
                </a:solidFill>
                <a:latin typeface="VG5001 Light"/>
                <a:ea typeface="VG5001 Light"/>
              </a:rPr>
              <a:t> </a:t>
            </a:r>
            <a:endParaRPr b="0" lang="fr-FR" sz="1700" spc="-1" strike="noStrike">
              <a:solidFill>
                <a:srgbClr val="000000"/>
              </a:solidFill>
              <a:latin typeface="Calibri"/>
            </a:endParaRPr>
          </a:p>
          <a:p>
            <a:pPr marL="514440" indent="-514080">
              <a:lnSpc>
                <a:spcPct val="90000"/>
              </a:lnSpc>
              <a:spcBef>
                <a:spcPts val="1001"/>
              </a:spcBef>
              <a:buClr>
                <a:srgbClr val="000000"/>
              </a:buClr>
              <a:buFont typeface="Arial"/>
              <a:buAutoNum type="arabicPeriod"/>
            </a:pPr>
            <a:r>
              <a:rPr b="0" lang="fr-FR" sz="1700" spc="-1" strike="noStrike">
                <a:solidFill>
                  <a:srgbClr val="000000"/>
                </a:solidFill>
                <a:latin typeface="VG5001 Light"/>
                <a:ea typeface="VG5001 Light"/>
              </a:rPr>
              <a:t>Dernière campagne de l’éducation nationale sur l’harcèlement : </a:t>
            </a:r>
            <a:r>
              <a:rPr b="0" lang="fr-FR" sz="1700" spc="-1" strike="noStrike" u="sng">
                <a:solidFill>
                  <a:srgbClr val="0563c1"/>
                </a:solidFill>
                <a:uFillTx/>
                <a:latin typeface="VG5001 Light"/>
                <a:ea typeface="VG5001 Light"/>
                <a:hlinkClick r:id="rId3"/>
              </a:rPr>
              <a:t>https://twitter.com/education_gouv/status/1461306000783425536</a:t>
            </a:r>
            <a:endParaRPr b="0" lang="fr-FR" sz="1700" spc="-1" strike="noStrike">
              <a:solidFill>
                <a:srgbClr val="000000"/>
              </a:solidFill>
              <a:latin typeface="Calibri"/>
            </a:endParaRPr>
          </a:p>
          <a:p>
            <a:pPr marL="514440" indent="-514080">
              <a:lnSpc>
                <a:spcPct val="90000"/>
              </a:lnSpc>
              <a:spcBef>
                <a:spcPts val="1001"/>
              </a:spcBef>
              <a:buClr>
                <a:srgbClr val="000000"/>
              </a:buClr>
              <a:buFont typeface="Arial"/>
              <a:buAutoNum type="arabicPeriod"/>
            </a:pPr>
            <a:r>
              <a:rPr b="0" lang="fr-FR" sz="1700" spc="-1" strike="noStrike">
                <a:solidFill>
                  <a:srgbClr val="000000"/>
                </a:solidFill>
                <a:latin typeface="VG5001 Light"/>
                <a:ea typeface="VG5001 Light"/>
              </a:rPr>
              <a:t>Rapport Génération Numérique : </a:t>
            </a:r>
            <a:r>
              <a:rPr b="0" lang="fr-FR" sz="1700" spc="-1" strike="noStrike" u="sng">
                <a:solidFill>
                  <a:srgbClr val="0563c1"/>
                </a:solidFill>
                <a:uFillTx/>
                <a:latin typeface="VG5001 Light"/>
                <a:ea typeface="VG5001 Light"/>
                <a:hlinkClick r:id="rId4"/>
              </a:rPr>
              <a:t>https://asso-generationnumerique.fr/enquetes/</a:t>
            </a:r>
            <a:r>
              <a:rPr b="0" lang="fr-FR" sz="1700" spc="-1" strike="noStrike">
                <a:solidFill>
                  <a:srgbClr val="000000"/>
                </a:solidFill>
                <a:latin typeface="VG5001 Light"/>
                <a:ea typeface="VG5001 Light"/>
              </a:rPr>
              <a:t> </a:t>
            </a:r>
            <a:endParaRPr b="0" lang="fr-FR" sz="17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17" name="CustomShape 1"/>
          <p:cNvSpPr/>
          <p:nvPr/>
        </p:nvSpPr>
        <p:spPr>
          <a:xfrm>
            <a:off x="0" y="0"/>
            <a:ext cx="12191760" cy="68576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p:style>
      </p:sp>
      <p:sp>
        <p:nvSpPr>
          <p:cNvPr id="118" name="CustomShape 2"/>
          <p:cNvSpPr/>
          <p:nvPr/>
        </p:nvSpPr>
        <p:spPr>
          <a:xfrm>
            <a:off x="0" y="0"/>
            <a:ext cx="4694040" cy="685764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p:style>
      </p:sp>
      <p:grpSp>
        <p:nvGrpSpPr>
          <p:cNvPr id="119" name="Group 3"/>
          <p:cNvGrpSpPr/>
          <p:nvPr/>
        </p:nvGrpSpPr>
        <p:grpSpPr>
          <a:xfrm>
            <a:off x="767160" y="681480"/>
            <a:ext cx="1128240" cy="847080"/>
            <a:chOff x="767160" y="681480"/>
            <a:chExt cx="1128240" cy="847080"/>
          </a:xfrm>
        </p:grpSpPr>
        <p:sp>
          <p:nvSpPr>
            <p:cNvPr id="120" name="CustomShape 4"/>
            <p:cNvSpPr/>
            <p:nvPr/>
          </p:nvSpPr>
          <p:spPr>
            <a:xfrm>
              <a:off x="767160" y="933480"/>
              <a:ext cx="675000" cy="595080"/>
            </a:xfrm>
            <a:custGeom>
              <a:avLst/>
              <a:gdLst/>
              <a:ahLst/>
              <a:rect l="l" t="t"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440">
              <a:solidFill>
                <a:schemeClr val="bg1"/>
              </a:solidFill>
              <a:round/>
            </a:ln>
          </p:spPr>
          <p:style>
            <a:lnRef idx="0"/>
            <a:fillRef idx="0"/>
            <a:effectRef idx="0"/>
            <a:fontRef idx="minor"/>
          </p:style>
        </p:sp>
        <p:sp>
          <p:nvSpPr>
            <p:cNvPr id="121" name="CustomShape 5"/>
            <p:cNvSpPr/>
            <p:nvPr/>
          </p:nvSpPr>
          <p:spPr>
            <a:xfrm>
              <a:off x="1345320" y="681480"/>
              <a:ext cx="550080" cy="484920"/>
            </a:xfrm>
            <a:custGeom>
              <a:avLst/>
              <a:gdLst/>
              <a:ahLst/>
              <a:rect l="l" t="t"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440">
              <a:solidFill>
                <a:schemeClr val="bg1"/>
              </a:solidFill>
              <a:round/>
            </a:ln>
          </p:spPr>
          <p:style>
            <a:lnRef idx="0"/>
            <a:fillRef idx="0"/>
            <a:effectRef idx="0"/>
            <a:fontRef idx="minor"/>
          </p:style>
        </p:sp>
      </p:grpSp>
      <p:sp>
        <p:nvSpPr>
          <p:cNvPr id="122" name="TextShape 6"/>
          <p:cNvSpPr txBox="1"/>
          <p:nvPr/>
        </p:nvSpPr>
        <p:spPr>
          <a:xfrm>
            <a:off x="767160" y="1166760"/>
            <a:ext cx="3581640" cy="4279320"/>
          </a:xfrm>
          <a:prstGeom prst="rect">
            <a:avLst/>
          </a:prstGeom>
          <a:noFill/>
          <a:ln>
            <a:noFill/>
          </a:ln>
        </p:spPr>
        <p:txBody>
          <a:bodyPr anchor="ctr">
            <a:normAutofit/>
          </a:bodyPr>
          <a:p>
            <a:pPr>
              <a:lnSpc>
                <a:spcPct val="90000"/>
              </a:lnSpc>
            </a:pPr>
            <a:r>
              <a:rPr b="1" lang="fr-FR" sz="4800" spc="-1" strike="noStrike">
                <a:solidFill>
                  <a:srgbClr val="ffffff"/>
                </a:solidFill>
                <a:latin typeface="VG5001 Light"/>
                <a:ea typeface="VG5001 Light"/>
              </a:rPr>
              <a:t>6. Références </a:t>
            </a:r>
            <a:endParaRPr b="0" lang="fr-FR" sz="4800" spc="-1" strike="noStrike">
              <a:solidFill>
                <a:srgbClr val="000000"/>
              </a:solidFill>
              <a:latin typeface="Calibri"/>
            </a:endParaRPr>
          </a:p>
        </p:txBody>
      </p:sp>
      <p:sp>
        <p:nvSpPr>
          <p:cNvPr id="123" name="TextShape 7"/>
          <p:cNvSpPr txBox="1"/>
          <p:nvPr/>
        </p:nvSpPr>
        <p:spPr>
          <a:xfrm>
            <a:off x="4927320" y="681480"/>
            <a:ext cx="6705720" cy="5388480"/>
          </a:xfrm>
          <a:prstGeom prst="rect">
            <a:avLst/>
          </a:prstGeom>
          <a:noFill/>
          <a:ln>
            <a:noFill/>
          </a:ln>
        </p:spPr>
        <p:txBody>
          <a:bodyPr anchor="ctr">
            <a:normAutofit fontScale="20000"/>
          </a:bodyPr>
          <a:p>
            <a:pPr>
              <a:lnSpc>
                <a:spcPct val="90000"/>
              </a:lnSpc>
              <a:spcAft>
                <a:spcPts val="601"/>
              </a:spcAft>
              <a:tabLst>
                <a:tab algn="l" pos="0"/>
              </a:tabLst>
            </a:pPr>
            <a:r>
              <a:rPr b="0" lang="fr-FR" sz="1600" spc="-1" strike="noStrike">
                <a:solidFill>
                  <a:srgbClr val="000000"/>
                </a:solidFill>
                <a:latin typeface="VG5001 Light"/>
                <a:ea typeface="VG5001 Light"/>
              </a:rPr>
              <a:t>Balleys, C. (2015). Grandir entre adolescents : à l’école et sur internet. Lausanne : Presses polytechniques et universitaires romandes. </a:t>
            </a:r>
            <a:endParaRPr b="0" lang="fr-FR" sz="1600" spc="-1" strike="noStrike">
              <a:solidFill>
                <a:srgbClr val="000000"/>
              </a:solidFill>
              <a:latin typeface="Calibri"/>
            </a:endParaRPr>
          </a:p>
          <a:p>
            <a:pPr>
              <a:lnSpc>
                <a:spcPct val="90000"/>
              </a:lnSpc>
              <a:spcAft>
                <a:spcPts val="601"/>
              </a:spcAft>
              <a:tabLst>
                <a:tab algn="l" pos="0"/>
              </a:tabLst>
            </a:pPr>
            <a:endParaRPr b="0" lang="fr-FR" sz="1600" spc="-1" strike="noStrike">
              <a:solidFill>
                <a:srgbClr val="000000"/>
              </a:solidFill>
              <a:latin typeface="Calibri"/>
            </a:endParaRPr>
          </a:p>
          <a:p>
            <a:pPr>
              <a:lnSpc>
                <a:spcPct val="90000"/>
              </a:lnSpc>
              <a:spcAft>
                <a:spcPts val="601"/>
              </a:spcAft>
              <a:tabLst>
                <a:tab algn="l" pos="0"/>
              </a:tabLst>
            </a:pPr>
            <a:r>
              <a:rPr b="0" lang="fr-FR" sz="1600" spc="-1" strike="noStrike">
                <a:solidFill>
                  <a:srgbClr val="000000"/>
                </a:solidFill>
                <a:latin typeface="VG5001 Light"/>
                <a:ea typeface="VG5001 Light"/>
              </a:rPr>
              <a:t>Baromètre du Numérique (2020). Enquête sur la diffusion des technologies de l’information et de la communication de la société française. Centre de Recherche pour l’Étude et l’Observation des Conditions de Vie (CREDOC). URL : </a:t>
            </a:r>
            <a:r>
              <a:rPr b="0" lang="fr-FR" sz="1600" spc="-1" strike="noStrike" u="sng">
                <a:solidFill>
                  <a:srgbClr val="0563c1"/>
                </a:solidFill>
                <a:uFillTx/>
                <a:latin typeface="VG5001 Light"/>
                <a:ea typeface="VG5001 Light"/>
                <a:hlinkClick r:id="rId1"/>
              </a:rPr>
              <a:t>https://www.credoc.fr/a-propos/presentation</a:t>
            </a:r>
            <a:r>
              <a:rPr b="0" lang="fr-FR" sz="1600" spc="-1" strike="noStrike">
                <a:solidFill>
                  <a:srgbClr val="000000"/>
                </a:solidFill>
                <a:latin typeface="VG5001 Light"/>
                <a:ea typeface="VG5001 Light"/>
              </a:rPr>
              <a:t>.</a:t>
            </a:r>
            <a:endParaRPr b="0" lang="fr-FR" sz="1600" spc="-1" strike="noStrike">
              <a:solidFill>
                <a:srgbClr val="000000"/>
              </a:solidFill>
              <a:latin typeface="Calibri"/>
            </a:endParaRPr>
          </a:p>
          <a:p>
            <a:pPr>
              <a:lnSpc>
                <a:spcPct val="90000"/>
              </a:lnSpc>
              <a:spcAft>
                <a:spcPts val="601"/>
              </a:spcAft>
              <a:tabLst>
                <a:tab algn="l" pos="0"/>
              </a:tabLst>
            </a:pPr>
            <a:r>
              <a:rPr b="0" lang="fr-FR" sz="1600" spc="-1" strike="noStrike">
                <a:solidFill>
                  <a:srgbClr val="000000"/>
                </a:solidFill>
                <a:latin typeface="VG5001 Light"/>
                <a:ea typeface="VG5001 Light"/>
              </a:rPr>
              <a:t>Bozon, M. (2012). Autonomie sexuelle des jeunes et panique morales des adultes, </a:t>
            </a:r>
            <a:r>
              <a:rPr b="0" i="1" lang="fr-FR" sz="1600" spc="-1" strike="noStrike">
                <a:solidFill>
                  <a:srgbClr val="000000"/>
                </a:solidFill>
                <a:latin typeface="VG5001 Light"/>
                <a:ea typeface="VG5001 Light"/>
              </a:rPr>
              <a:t>Agora débats/jeunesses, </a:t>
            </a:r>
            <a:r>
              <a:rPr b="0" lang="fr-FR" sz="1600" spc="-1" strike="noStrike">
                <a:solidFill>
                  <a:srgbClr val="000000"/>
                </a:solidFill>
                <a:latin typeface="VG5001 Light"/>
                <a:ea typeface="VG5001 Light"/>
              </a:rPr>
              <a:t>60, p. 121 – 134. ULR: </a:t>
            </a:r>
            <a:r>
              <a:rPr b="0" lang="fr-FR" sz="1600" spc="-1" strike="noStrike" u="sng">
                <a:solidFill>
                  <a:srgbClr val="0563c1"/>
                </a:solidFill>
                <a:uFillTx/>
                <a:latin typeface="VG5001 Light"/>
                <a:ea typeface="VG5001 Light"/>
                <a:hlinkClick r:id="rId2"/>
              </a:rPr>
              <a:t>https://www.cairn.info/revue-agora-debats-jeunesses-2012-1-page-121.htm</a:t>
            </a:r>
            <a:r>
              <a:rPr b="0" lang="fr-FR" sz="1600" spc="-1" strike="noStrike">
                <a:solidFill>
                  <a:srgbClr val="000000"/>
                </a:solidFill>
                <a:latin typeface="VG5001 Light"/>
                <a:ea typeface="VG5001 Light"/>
              </a:rPr>
              <a:t> </a:t>
            </a:r>
            <a:endParaRPr b="0" lang="fr-FR" sz="1600" spc="-1" strike="noStrike">
              <a:solidFill>
                <a:srgbClr val="000000"/>
              </a:solidFill>
              <a:latin typeface="Calibri"/>
            </a:endParaRPr>
          </a:p>
          <a:p>
            <a:pPr>
              <a:lnSpc>
                <a:spcPct val="90000"/>
              </a:lnSpc>
              <a:spcAft>
                <a:spcPts val="601"/>
              </a:spcAft>
              <a:tabLst>
                <a:tab algn="l" pos="0"/>
              </a:tabLst>
            </a:pPr>
            <a:r>
              <a:rPr b="0" lang="fr-FR" sz="1600" spc="-1" strike="noStrike">
                <a:solidFill>
                  <a:srgbClr val="000000"/>
                </a:solidFill>
                <a:latin typeface="VG5001 Light"/>
                <a:ea typeface="VG5001 Light"/>
              </a:rPr>
              <a:t>Cardon, D. (2010). La démocratie Internet: promesses et limites. Paris : Seuil.</a:t>
            </a:r>
            <a:endParaRPr b="0" lang="fr-FR" sz="1600" spc="-1" strike="noStrike">
              <a:solidFill>
                <a:srgbClr val="000000"/>
              </a:solidFill>
              <a:latin typeface="Calibri"/>
            </a:endParaRPr>
          </a:p>
          <a:p>
            <a:pPr>
              <a:lnSpc>
                <a:spcPct val="90000"/>
              </a:lnSpc>
              <a:spcAft>
                <a:spcPts val="601"/>
              </a:spcAft>
              <a:tabLst>
                <a:tab algn="l" pos="0"/>
              </a:tabLst>
            </a:pPr>
            <a:endParaRPr b="0" lang="fr-FR" sz="1600" spc="-1" strike="noStrike">
              <a:solidFill>
                <a:srgbClr val="000000"/>
              </a:solidFill>
              <a:latin typeface="Calibri"/>
            </a:endParaRPr>
          </a:p>
          <a:p>
            <a:pPr>
              <a:lnSpc>
                <a:spcPct val="90000"/>
              </a:lnSpc>
              <a:spcAft>
                <a:spcPts val="601"/>
              </a:spcAft>
              <a:tabLst>
                <a:tab algn="l" pos="0"/>
              </a:tabLst>
            </a:pPr>
            <a:r>
              <a:rPr b="0" lang="fr-FR" sz="1600" spc="-1" strike="noStrike">
                <a:solidFill>
                  <a:srgbClr val="000000"/>
                </a:solidFill>
                <a:latin typeface="VG5001 Light"/>
                <a:ea typeface="VG5001 Light"/>
              </a:rPr>
              <a:t>Couchot-Schiex, S., Moignard, B. (2020). Jeunesse, genre et violences 2.0: des filles et des garçons face aux cyberviolences à l’école. Paris: l’Harmattan.</a:t>
            </a:r>
            <a:endParaRPr b="0" lang="fr-FR" sz="1600" spc="-1" strike="noStrike">
              <a:solidFill>
                <a:srgbClr val="000000"/>
              </a:solidFill>
              <a:latin typeface="Calibri"/>
            </a:endParaRPr>
          </a:p>
          <a:p>
            <a:pPr>
              <a:lnSpc>
                <a:spcPct val="90000"/>
              </a:lnSpc>
              <a:spcAft>
                <a:spcPts val="601"/>
              </a:spcAft>
              <a:tabLst>
                <a:tab algn="l" pos="0"/>
              </a:tabLst>
            </a:pPr>
            <a:endParaRPr b="0" lang="fr-FR" sz="1600" spc="-1" strike="noStrike">
              <a:solidFill>
                <a:srgbClr val="000000"/>
              </a:solidFill>
              <a:latin typeface="Calibri"/>
            </a:endParaRPr>
          </a:p>
          <a:p>
            <a:pPr>
              <a:lnSpc>
                <a:spcPct val="90000"/>
              </a:lnSpc>
              <a:spcAft>
                <a:spcPts val="601"/>
              </a:spcAft>
              <a:tabLst>
                <a:tab algn="l" pos="0"/>
              </a:tabLst>
            </a:pPr>
            <a:r>
              <a:rPr b="0" lang="fr-FR" sz="1600" spc="-1" strike="noStrike">
                <a:solidFill>
                  <a:srgbClr val="000000"/>
                </a:solidFill>
                <a:latin typeface="VG5001 Light"/>
                <a:ea typeface="VG5001 Light"/>
              </a:rPr>
              <a:t>Frau-Meigs, D, Jehel, S. (1997). </a:t>
            </a:r>
            <a:r>
              <a:rPr b="0" i="1" lang="fr-FR" sz="1600" spc="-1" strike="noStrike">
                <a:solidFill>
                  <a:srgbClr val="000000"/>
                </a:solidFill>
                <a:latin typeface="VG5001 Light"/>
                <a:ea typeface="VG5001 Light"/>
              </a:rPr>
              <a:t>Les écrans de la violence. Enjeux économiques et responsabilités sociales. </a:t>
            </a:r>
            <a:r>
              <a:rPr b="0" lang="fr-FR" sz="1600" spc="-1" strike="noStrike">
                <a:solidFill>
                  <a:srgbClr val="000000"/>
                </a:solidFill>
                <a:latin typeface="VG5001 Light"/>
                <a:ea typeface="VG5001 Light"/>
              </a:rPr>
              <a:t>Paris: Economica.</a:t>
            </a:r>
            <a:endParaRPr b="0" lang="fr-FR" sz="1600" spc="-1" strike="noStrike">
              <a:solidFill>
                <a:srgbClr val="000000"/>
              </a:solidFill>
              <a:latin typeface="Calibri"/>
            </a:endParaRPr>
          </a:p>
          <a:p>
            <a:pPr>
              <a:lnSpc>
                <a:spcPct val="90000"/>
              </a:lnSpc>
              <a:spcAft>
                <a:spcPts val="601"/>
              </a:spcAft>
              <a:tabLst>
                <a:tab algn="l" pos="0"/>
              </a:tabLst>
            </a:pPr>
            <a:endParaRPr b="0" lang="fr-FR" sz="1600" spc="-1" strike="noStrike">
              <a:solidFill>
                <a:srgbClr val="000000"/>
              </a:solidFill>
              <a:latin typeface="Calibri"/>
            </a:endParaRPr>
          </a:p>
          <a:p>
            <a:pPr>
              <a:lnSpc>
                <a:spcPct val="90000"/>
              </a:lnSpc>
              <a:spcAft>
                <a:spcPts val="601"/>
              </a:spcAft>
              <a:tabLst>
                <a:tab algn="l" pos="0"/>
              </a:tabLst>
            </a:pPr>
            <a:r>
              <a:rPr b="0" lang="fr-FR" sz="1600" spc="-1" strike="noStrike">
                <a:solidFill>
                  <a:srgbClr val="000000"/>
                </a:solidFill>
                <a:latin typeface="VG5001 Light"/>
                <a:ea typeface="VG5001 Light"/>
              </a:rPr>
              <a:t>Frau-Meigs, D, Jehel, S. (2002). </a:t>
            </a:r>
            <a:r>
              <a:rPr b="0" i="1" lang="fr-FR" sz="1600" spc="-1" strike="noStrike">
                <a:solidFill>
                  <a:srgbClr val="000000"/>
                </a:solidFill>
                <a:latin typeface="VG5001 Light"/>
                <a:ea typeface="VG5001 Light"/>
              </a:rPr>
              <a:t>Jeunes, médias, violences. </a:t>
            </a:r>
            <a:r>
              <a:rPr b="0" lang="fr-FR" sz="1600" spc="-1" strike="noStrike">
                <a:solidFill>
                  <a:srgbClr val="000000"/>
                </a:solidFill>
                <a:latin typeface="VG5001 Light"/>
                <a:ea typeface="VG5001 Light"/>
              </a:rPr>
              <a:t>Paris: Economica.</a:t>
            </a:r>
            <a:endParaRPr b="0" lang="fr-FR" sz="1600" spc="-1" strike="noStrike">
              <a:solidFill>
                <a:srgbClr val="000000"/>
              </a:solidFill>
              <a:latin typeface="Calibri"/>
            </a:endParaRPr>
          </a:p>
          <a:p>
            <a:pPr>
              <a:lnSpc>
                <a:spcPct val="90000"/>
              </a:lnSpc>
              <a:spcAft>
                <a:spcPts val="601"/>
              </a:spcAft>
              <a:tabLst>
                <a:tab algn="l" pos="0"/>
              </a:tabLst>
            </a:pPr>
            <a:endParaRPr b="0" lang="fr-FR" sz="1600" spc="-1" strike="noStrike">
              <a:solidFill>
                <a:srgbClr val="000000"/>
              </a:solidFill>
              <a:latin typeface="Calibri"/>
            </a:endParaRPr>
          </a:p>
          <a:p>
            <a:pPr>
              <a:lnSpc>
                <a:spcPct val="90000"/>
              </a:lnSpc>
              <a:spcAft>
                <a:spcPts val="601"/>
              </a:spcAft>
              <a:tabLst>
                <a:tab algn="l" pos="0"/>
              </a:tabLst>
            </a:pPr>
            <a:r>
              <a:rPr b="0" lang="fr-FR" sz="1600" spc="-1" strike="noStrike">
                <a:solidFill>
                  <a:srgbClr val="000000"/>
                </a:solidFill>
                <a:latin typeface="VG5001 Light"/>
                <a:ea typeface="VG5001 Light"/>
              </a:rPr>
              <a:t>Grajan, F.  </a:t>
            </a:r>
            <a:r>
              <a:rPr b="0" i="1" lang="fr-FR" sz="1600" spc="-1" strike="noStrike">
                <a:solidFill>
                  <a:srgbClr val="000000"/>
                </a:solidFill>
                <a:latin typeface="VG5001 Light"/>
                <a:ea typeface="VG5001 Light"/>
              </a:rPr>
              <a:t>Classes populaires et usages de l’informatique connecté. Des inégalités sociales-numériques. </a:t>
            </a:r>
            <a:r>
              <a:rPr b="0" lang="fr-FR" sz="1600" spc="-1" strike="noStrike">
                <a:solidFill>
                  <a:srgbClr val="000000"/>
                </a:solidFill>
                <a:latin typeface="VG5001 Light"/>
                <a:ea typeface="VG5001 Light"/>
              </a:rPr>
              <a:t>Paris : Presses Universitaires de Mines.</a:t>
            </a:r>
            <a:endParaRPr b="0" lang="fr-FR" sz="1600" spc="-1" strike="noStrike">
              <a:solidFill>
                <a:srgbClr val="000000"/>
              </a:solidFill>
              <a:latin typeface="Calibri"/>
            </a:endParaRPr>
          </a:p>
          <a:p>
            <a:pPr>
              <a:lnSpc>
                <a:spcPct val="90000"/>
              </a:lnSpc>
              <a:spcAft>
                <a:spcPts val="601"/>
              </a:spcAft>
              <a:tabLst>
                <a:tab algn="l" pos="0"/>
              </a:tabLst>
            </a:pPr>
            <a:endParaRPr b="0" lang="fr-FR" sz="1600" spc="-1" strike="noStrike">
              <a:solidFill>
                <a:srgbClr val="000000"/>
              </a:solidFill>
              <a:latin typeface="Calibri"/>
            </a:endParaRPr>
          </a:p>
          <a:p>
            <a:pPr>
              <a:lnSpc>
                <a:spcPct val="90000"/>
              </a:lnSpc>
              <a:spcAft>
                <a:spcPts val="601"/>
              </a:spcAft>
              <a:tabLst>
                <a:tab algn="l" pos="0"/>
              </a:tabLst>
            </a:pPr>
            <a:r>
              <a:rPr b="0" lang="fr-FR" sz="1600" spc="-1" strike="noStrike">
                <a:solidFill>
                  <a:srgbClr val="000000"/>
                </a:solidFill>
                <a:latin typeface="VG5001 Light"/>
                <a:ea typeface="VG5001 Light"/>
              </a:rPr>
              <a:t>Jehel, S., Saemmer, A. (org.) Éducation critique aux médias et à l’information en contexte numérique. Villeurbanne: Presses de l’Ienssib.</a:t>
            </a:r>
            <a:endParaRPr b="0" lang="fr-FR" sz="1600" spc="-1" strike="noStrike">
              <a:solidFill>
                <a:srgbClr val="000000"/>
              </a:solidFill>
              <a:latin typeface="Calibri"/>
            </a:endParaRPr>
          </a:p>
          <a:p>
            <a:pPr>
              <a:lnSpc>
                <a:spcPct val="90000"/>
              </a:lnSpc>
              <a:spcAft>
                <a:spcPts val="601"/>
              </a:spcAft>
              <a:tabLst>
                <a:tab algn="l" pos="0"/>
              </a:tabLst>
            </a:pPr>
            <a:endParaRPr b="0" lang="fr-FR" sz="1600" spc="-1" strike="noStrike">
              <a:solidFill>
                <a:srgbClr val="000000"/>
              </a:solidFill>
              <a:latin typeface="Calibri"/>
            </a:endParaRPr>
          </a:p>
          <a:p>
            <a:pPr>
              <a:lnSpc>
                <a:spcPct val="90000"/>
              </a:lnSpc>
              <a:spcAft>
                <a:spcPts val="601"/>
              </a:spcAft>
              <a:tabLst>
                <a:tab algn="l" pos="0"/>
              </a:tabLst>
            </a:pPr>
            <a:r>
              <a:rPr b="0" lang="fr-FR" sz="1600" spc="-1" strike="noStrike">
                <a:solidFill>
                  <a:srgbClr val="000000"/>
                </a:solidFill>
                <a:latin typeface="VG5001 Light"/>
                <a:ea typeface="VG5001 Light"/>
              </a:rPr>
              <a:t>Galland, O. (2001). Adolescence, post-adolescence, jeunesse : retour sur quelques interprétations, </a:t>
            </a:r>
            <a:r>
              <a:rPr b="0" i="1" lang="fr-FR" sz="1600" spc="-1" strike="noStrike">
                <a:solidFill>
                  <a:srgbClr val="000000"/>
                </a:solidFill>
                <a:latin typeface="VG5001 Light"/>
                <a:ea typeface="VG5001 Light"/>
              </a:rPr>
              <a:t>Revue Française de Pédagogie, </a:t>
            </a:r>
            <a:r>
              <a:rPr b="0" lang="fr-FR" sz="1600" spc="-1" strike="noStrike">
                <a:solidFill>
                  <a:srgbClr val="000000"/>
                </a:solidFill>
                <a:latin typeface="VG5001 Light"/>
                <a:ea typeface="VG5001 Light"/>
              </a:rPr>
              <a:t>42, p.  611 – 640 . URL: </a:t>
            </a:r>
            <a:r>
              <a:rPr b="0" lang="fr-FR" sz="1600" spc="-1" strike="noStrike" u="sng">
                <a:solidFill>
                  <a:srgbClr val="0563c1"/>
                </a:solidFill>
                <a:uFillTx/>
                <a:latin typeface="VG5001 Light"/>
                <a:ea typeface="VG5001 Light"/>
                <a:hlinkClick r:id="rId3"/>
              </a:rPr>
              <a:t>https://www.persee.fr/doc/rfsoc_0035-2969_2001_num_42_4_5391</a:t>
            </a:r>
            <a:r>
              <a:rPr b="0" lang="fr-FR" sz="1600" spc="-1" strike="noStrike">
                <a:solidFill>
                  <a:srgbClr val="000000"/>
                </a:solidFill>
                <a:latin typeface="VG5001 Light"/>
                <a:ea typeface="VG5001 Light"/>
              </a:rPr>
              <a:t> </a:t>
            </a:r>
            <a:endParaRPr b="0" lang="fr-FR" sz="1600" spc="-1" strike="noStrike">
              <a:solidFill>
                <a:srgbClr val="000000"/>
              </a:solidFill>
              <a:latin typeface="Calibri"/>
            </a:endParaRPr>
          </a:p>
          <a:p>
            <a:pPr>
              <a:lnSpc>
                <a:spcPct val="90000"/>
              </a:lnSpc>
              <a:spcAft>
                <a:spcPts val="601"/>
              </a:spcAft>
              <a:tabLst>
                <a:tab algn="l" pos="0"/>
              </a:tabLst>
            </a:pPr>
            <a:endParaRPr b="0" lang="fr-FR" sz="1600" spc="-1" strike="noStrike">
              <a:solidFill>
                <a:srgbClr val="000000"/>
              </a:solidFill>
              <a:latin typeface="Calibri"/>
            </a:endParaRPr>
          </a:p>
          <a:p>
            <a:pPr>
              <a:lnSpc>
                <a:spcPct val="90000"/>
              </a:lnSpc>
              <a:spcAft>
                <a:spcPts val="601"/>
              </a:spcAft>
              <a:tabLst>
                <a:tab algn="l" pos="0"/>
              </a:tabLst>
            </a:pPr>
            <a:r>
              <a:rPr b="0" lang="fr-FR" sz="1600" spc="-1" strike="noStrike">
                <a:solidFill>
                  <a:srgbClr val="000000"/>
                </a:solidFill>
                <a:latin typeface="VG5001 Light"/>
                <a:ea typeface="VG5001 Light"/>
              </a:rPr>
              <a:t>Galland, O. (2017). Sociologie de la jeunesse. Malakoff : Armand Colin.</a:t>
            </a:r>
            <a:endParaRPr b="0" lang="fr-FR" sz="1600" spc="-1" strike="noStrike">
              <a:solidFill>
                <a:srgbClr val="000000"/>
              </a:solidFill>
              <a:latin typeface="Calibri"/>
            </a:endParaRPr>
          </a:p>
          <a:p>
            <a:pPr>
              <a:lnSpc>
                <a:spcPct val="90000"/>
              </a:lnSpc>
              <a:spcAft>
                <a:spcPts val="601"/>
              </a:spcAft>
              <a:tabLst>
                <a:tab algn="l" pos="0"/>
              </a:tabLst>
            </a:pPr>
            <a:r>
              <a:rPr b="0" lang="fr-FR" sz="1600" spc="-1" strike="noStrike">
                <a:solidFill>
                  <a:srgbClr val="000000"/>
                </a:solidFill>
                <a:latin typeface="VG5001 Light"/>
                <a:ea typeface="VG5001 Light"/>
              </a:rPr>
              <a:t>Geers, A. (2002). Faire des images de soi sur Instagram pour négocier  les ,normes de genre, </a:t>
            </a:r>
            <a:r>
              <a:rPr b="0" i="1" lang="fr-FR" sz="1600" spc="-1" strike="noStrike">
                <a:solidFill>
                  <a:srgbClr val="000000"/>
                </a:solidFill>
                <a:latin typeface="VG5001 Light"/>
                <a:ea typeface="VG5001 Light"/>
              </a:rPr>
              <a:t>Éducation et Sociétés, </a:t>
            </a:r>
            <a:r>
              <a:rPr b="0" lang="fr-FR" sz="1600" spc="-1" strike="noStrike">
                <a:solidFill>
                  <a:srgbClr val="000000"/>
                </a:solidFill>
                <a:latin typeface="VG5001 Light"/>
                <a:ea typeface="VG5001 Light"/>
              </a:rPr>
              <a:t>47, p. 99 – 114. URL: </a:t>
            </a:r>
            <a:r>
              <a:rPr b="0" lang="fr-FR" sz="1600" spc="-1" strike="noStrike" u="sng">
                <a:solidFill>
                  <a:srgbClr val="0563c1"/>
                </a:solidFill>
                <a:uFillTx/>
                <a:latin typeface="VG5001 Light"/>
                <a:ea typeface="VG5001 Light"/>
                <a:hlinkClick r:id="rId4"/>
              </a:rPr>
              <a:t>https://www.cairn.info/revue-education-et-societes-2022-1-page-99.htm</a:t>
            </a:r>
            <a:r>
              <a:rPr b="0" lang="fr-FR" sz="1600" spc="-1" strike="noStrike">
                <a:solidFill>
                  <a:srgbClr val="000000"/>
                </a:solidFill>
                <a:latin typeface="VG5001 Light"/>
                <a:ea typeface="VG5001 Light"/>
              </a:rPr>
              <a:t> </a:t>
            </a:r>
            <a:endParaRPr b="0" lang="fr-FR" sz="1600" spc="-1" strike="noStrike">
              <a:solidFill>
                <a:srgbClr val="000000"/>
              </a:solidFill>
              <a:latin typeface="Calibri"/>
            </a:endParaRPr>
          </a:p>
          <a:p>
            <a:pPr>
              <a:lnSpc>
                <a:spcPct val="90000"/>
              </a:lnSpc>
              <a:spcAft>
                <a:spcPts val="601"/>
              </a:spcAft>
              <a:tabLst>
                <a:tab algn="l" pos="0"/>
              </a:tabLst>
            </a:pPr>
            <a:r>
              <a:rPr b="0" lang="fr-FR" sz="1600" spc="-1" strike="noStrike">
                <a:solidFill>
                  <a:srgbClr val="000000"/>
                </a:solidFill>
                <a:latin typeface="VG5001 Light"/>
                <a:ea typeface="VG5001 Light"/>
              </a:rPr>
              <a:t>Lannegrand, L. (2021). La construction identitaire adolescente dans le monde d’aujourd’hui. URL : https://colloque-adolescences.univ-st-etienne.fr/fr/les-videos-du-colloque.html </a:t>
            </a:r>
            <a:endParaRPr b="0" lang="fr-FR" sz="1600" spc="-1" strike="noStrike">
              <a:solidFill>
                <a:srgbClr val="000000"/>
              </a:solidFill>
              <a:latin typeface="Calibri"/>
            </a:endParaRPr>
          </a:p>
          <a:p>
            <a:pPr>
              <a:lnSpc>
                <a:spcPct val="90000"/>
              </a:lnSpc>
              <a:spcAft>
                <a:spcPts val="601"/>
              </a:spcAft>
              <a:tabLst>
                <a:tab algn="l" pos="0"/>
              </a:tabLst>
            </a:pPr>
            <a:endParaRPr b="0" lang="fr-FR" sz="1600" spc="-1" strike="noStrike">
              <a:solidFill>
                <a:srgbClr val="000000"/>
              </a:solidFill>
              <a:latin typeface="Calibri"/>
            </a:endParaRPr>
          </a:p>
          <a:p>
            <a:pPr>
              <a:lnSpc>
                <a:spcPct val="90000"/>
              </a:lnSpc>
              <a:spcAft>
                <a:spcPts val="601"/>
              </a:spcAft>
              <a:tabLst>
                <a:tab algn="l" pos="0"/>
              </a:tabLst>
            </a:pPr>
            <a:r>
              <a:rPr b="0" lang="fr-FR" sz="1600" spc="-1" strike="noStrike">
                <a:solidFill>
                  <a:srgbClr val="000000"/>
                </a:solidFill>
                <a:latin typeface="VG5001 Light"/>
                <a:ea typeface="VG5001 Light"/>
              </a:rPr>
              <a:t>Metton-Gayon, C. (2009). Les adolescents, leur téléphone et internet : tu viens sur MSN? Paris: L’Harmattan.</a:t>
            </a:r>
            <a:endParaRPr b="0" lang="fr-FR" sz="1600" spc="-1" strike="noStrike">
              <a:solidFill>
                <a:srgbClr val="000000"/>
              </a:solidFill>
              <a:latin typeface="Calibri"/>
            </a:endParaRPr>
          </a:p>
          <a:p>
            <a:pPr>
              <a:lnSpc>
                <a:spcPct val="90000"/>
              </a:lnSpc>
              <a:spcAft>
                <a:spcPts val="601"/>
              </a:spcAft>
              <a:tabLst>
                <a:tab algn="l" pos="0"/>
              </a:tabLst>
            </a:pPr>
            <a:endParaRPr b="0" lang="fr-FR" sz="1600" spc="-1" strike="noStrike">
              <a:solidFill>
                <a:srgbClr val="000000"/>
              </a:solidFill>
              <a:latin typeface="Calibri"/>
            </a:endParaRPr>
          </a:p>
          <a:p>
            <a:pPr>
              <a:lnSpc>
                <a:spcPct val="90000"/>
              </a:lnSpc>
              <a:spcAft>
                <a:spcPts val="601"/>
              </a:spcAft>
              <a:tabLst>
                <a:tab algn="l" pos="0"/>
              </a:tabLst>
            </a:pPr>
            <a:r>
              <a:rPr b="0" lang="fr-FR" sz="1600" spc="-1" strike="noStrike">
                <a:solidFill>
                  <a:srgbClr val="000000"/>
                </a:solidFill>
                <a:latin typeface="VG5001 Light"/>
                <a:ea typeface="VG5001 Light"/>
              </a:rPr>
              <a:t>Mercklé, P. (2011). Sociologie des réseaux sociaux. Paris : La Découverte.</a:t>
            </a:r>
            <a:endParaRPr b="0" lang="fr-FR" sz="1600" spc="-1" strike="noStrike">
              <a:solidFill>
                <a:srgbClr val="000000"/>
              </a:solidFill>
              <a:latin typeface="Calibri"/>
            </a:endParaRPr>
          </a:p>
          <a:p>
            <a:pPr>
              <a:lnSpc>
                <a:spcPct val="90000"/>
              </a:lnSpc>
              <a:spcAft>
                <a:spcPts val="601"/>
              </a:spcAft>
              <a:tabLst>
                <a:tab algn="l" pos="0"/>
              </a:tabLst>
            </a:pPr>
            <a:endParaRPr b="0" lang="fr-FR" sz="1600" spc="-1" strike="noStrike">
              <a:solidFill>
                <a:srgbClr val="000000"/>
              </a:solidFill>
              <a:latin typeface="Calibri"/>
            </a:endParaRPr>
          </a:p>
          <a:p>
            <a:pPr>
              <a:lnSpc>
                <a:spcPct val="90000"/>
              </a:lnSpc>
              <a:spcAft>
                <a:spcPts val="601"/>
              </a:spcAft>
              <a:tabLst>
                <a:tab algn="l" pos="0"/>
              </a:tabLst>
            </a:pPr>
            <a:r>
              <a:rPr b="0" lang="fr-FR" sz="1600" spc="-1" strike="noStrike">
                <a:solidFill>
                  <a:srgbClr val="000000"/>
                </a:solidFill>
                <a:latin typeface="VG5001 Light"/>
                <a:ea typeface="VG5001 Light"/>
              </a:rPr>
              <a:t>Moignard, B., Bortolotti, R. (2021). L’éducation spécialisée 2.0. Quels enjeux, pour quelles pratiques ? Département de la Seine Saint Denis.</a:t>
            </a:r>
            <a:endParaRPr b="0" lang="fr-FR" sz="1600" spc="-1" strike="noStrike">
              <a:solidFill>
                <a:srgbClr val="000000"/>
              </a:solidFill>
              <a:latin typeface="Calibri"/>
            </a:endParaRPr>
          </a:p>
          <a:p>
            <a:pPr>
              <a:lnSpc>
                <a:spcPct val="90000"/>
              </a:lnSpc>
              <a:spcAft>
                <a:spcPts val="601"/>
              </a:spcAft>
              <a:tabLst>
                <a:tab algn="l" pos="0"/>
              </a:tabLst>
            </a:pPr>
            <a:endParaRPr b="0" lang="fr-FR" sz="1600" spc="-1" strike="noStrike">
              <a:solidFill>
                <a:srgbClr val="000000"/>
              </a:solidFill>
              <a:latin typeface="Calibri"/>
            </a:endParaRPr>
          </a:p>
          <a:p>
            <a:pPr>
              <a:lnSpc>
                <a:spcPct val="90000"/>
              </a:lnSpc>
              <a:spcAft>
                <a:spcPts val="601"/>
              </a:spcAft>
              <a:tabLst>
                <a:tab algn="l" pos="0"/>
              </a:tabLst>
            </a:pPr>
            <a:r>
              <a:rPr b="0" lang="fr-FR" sz="1600" spc="-1" strike="noStrike">
                <a:solidFill>
                  <a:srgbClr val="000000"/>
                </a:solidFill>
                <a:latin typeface="VG5001 Light"/>
                <a:ea typeface="VG5001 Light"/>
              </a:rPr>
              <a:t>Octobre, S. (2018). </a:t>
            </a:r>
            <a:r>
              <a:rPr b="0" i="1" lang="fr-FR" sz="1600" spc="-1" strike="noStrike">
                <a:solidFill>
                  <a:srgbClr val="000000"/>
                </a:solidFill>
                <a:latin typeface="VG5001 Light"/>
                <a:ea typeface="VG5001 Light"/>
              </a:rPr>
              <a:t> Les technocultures juvéniles. Du culturel au politique. </a:t>
            </a:r>
            <a:r>
              <a:rPr b="0" lang="fr-FR" sz="1600" spc="-1" strike="noStrike">
                <a:solidFill>
                  <a:srgbClr val="000000"/>
                </a:solidFill>
                <a:latin typeface="VG5001 Light"/>
                <a:ea typeface="VG5001 Light"/>
              </a:rPr>
              <a:t>Paris : L’Harmattan.</a:t>
            </a:r>
            <a:endParaRPr b="0" lang="fr-FR" sz="1600" spc="-1" strike="noStrike">
              <a:solidFill>
                <a:srgbClr val="000000"/>
              </a:solidFill>
              <a:latin typeface="Calibri"/>
            </a:endParaRPr>
          </a:p>
          <a:p>
            <a:pPr>
              <a:lnSpc>
                <a:spcPct val="90000"/>
              </a:lnSpc>
              <a:spcAft>
                <a:spcPts val="601"/>
              </a:spcAft>
              <a:tabLst>
                <a:tab algn="l" pos="0"/>
              </a:tabLst>
            </a:pPr>
            <a:endParaRPr b="0" lang="fr-FR" sz="1600" spc="-1" strike="noStrike">
              <a:solidFill>
                <a:srgbClr val="000000"/>
              </a:solidFill>
              <a:latin typeface="Calibri"/>
            </a:endParaRPr>
          </a:p>
          <a:p>
            <a:pPr>
              <a:lnSpc>
                <a:spcPct val="90000"/>
              </a:lnSpc>
              <a:spcAft>
                <a:spcPts val="601"/>
              </a:spcAft>
              <a:tabLst>
                <a:tab algn="l" pos="0"/>
              </a:tabLst>
            </a:pPr>
            <a:r>
              <a:rPr b="0" lang="fr-FR" sz="1600" spc="-1" strike="noStrike">
                <a:solidFill>
                  <a:srgbClr val="000000"/>
                </a:solidFill>
                <a:latin typeface="VG5001 Light"/>
                <a:ea typeface="VG5001 Light"/>
              </a:rPr>
              <a:t>Pagiusco, M. (2022).  »Je serais peut-être pas gay si j’avais pas regardé des pornos gays ». Sexualité minoris ée et socialisation de renforcement par les médias, </a:t>
            </a:r>
            <a:r>
              <a:rPr b="0" i="1" lang="fr-FR" sz="1600" spc="-1" strike="noStrike">
                <a:solidFill>
                  <a:srgbClr val="000000"/>
                </a:solidFill>
                <a:latin typeface="VG5001 Light"/>
                <a:ea typeface="VG5001 Light"/>
              </a:rPr>
              <a:t>Éducation et Sociétés, </a:t>
            </a:r>
            <a:r>
              <a:rPr b="0" lang="fr-FR" sz="1600" spc="-1" strike="noStrike">
                <a:solidFill>
                  <a:srgbClr val="000000"/>
                </a:solidFill>
                <a:latin typeface="VG5001 Light"/>
                <a:ea typeface="VG5001 Light"/>
              </a:rPr>
              <a:t>47, p. 114 – 132. URL: </a:t>
            </a:r>
            <a:r>
              <a:rPr b="0" lang="fr-FR" sz="1600" spc="-1" strike="noStrike" u="sng">
                <a:solidFill>
                  <a:srgbClr val="0563c1"/>
                </a:solidFill>
                <a:uFillTx/>
                <a:latin typeface="VG5001 Light"/>
                <a:ea typeface="VG5001 Light"/>
                <a:hlinkClick r:id="rId5"/>
              </a:rPr>
              <a:t>https://www.cairn.info/revue-education-et-societes-2022-1-page-115.htm</a:t>
            </a:r>
            <a:r>
              <a:rPr b="0" lang="fr-FR" sz="1600" spc="-1" strike="noStrike">
                <a:solidFill>
                  <a:srgbClr val="000000"/>
                </a:solidFill>
                <a:latin typeface="VG5001 Light"/>
                <a:ea typeface="VG5001 Light"/>
              </a:rPr>
              <a:t> </a:t>
            </a:r>
            <a:endParaRPr b="0" lang="fr-FR" sz="1600" spc="-1" strike="noStrike">
              <a:solidFill>
                <a:srgbClr val="000000"/>
              </a:solidFill>
              <a:latin typeface="Calibri"/>
            </a:endParaRPr>
          </a:p>
          <a:p>
            <a:pPr>
              <a:lnSpc>
                <a:spcPct val="90000"/>
              </a:lnSpc>
              <a:spcAft>
                <a:spcPts val="601"/>
              </a:spcAft>
              <a:tabLst>
                <a:tab algn="l" pos="0"/>
              </a:tabLst>
            </a:pPr>
            <a:endParaRPr b="0" lang="fr-FR" sz="1600" spc="-1" strike="noStrike">
              <a:solidFill>
                <a:srgbClr val="000000"/>
              </a:solidFill>
              <a:latin typeface="Calibri"/>
            </a:endParaRPr>
          </a:p>
          <a:p>
            <a:pPr>
              <a:lnSpc>
                <a:spcPct val="90000"/>
              </a:lnSpc>
              <a:spcAft>
                <a:spcPts val="601"/>
              </a:spcAft>
              <a:tabLst>
                <a:tab algn="l" pos="0"/>
              </a:tabLst>
            </a:pPr>
            <a:r>
              <a:rPr b="0" lang="fr-FR" sz="1600" spc="-1" strike="noStrike">
                <a:solidFill>
                  <a:srgbClr val="000000"/>
                </a:solidFill>
                <a:latin typeface="VG5001 Light"/>
                <a:ea typeface="VG5001 Light"/>
              </a:rPr>
              <a:t>Pasquier, D. (2020). Cultures juvéniles à l'ère du numérique. Paris : La Découverte.</a:t>
            </a:r>
            <a:endParaRPr b="0" lang="fr-FR" sz="1600" spc="-1" strike="noStrike">
              <a:solidFill>
                <a:srgbClr val="000000"/>
              </a:solidFill>
              <a:latin typeface="Calibri"/>
            </a:endParaRPr>
          </a:p>
          <a:p>
            <a:pPr>
              <a:lnSpc>
                <a:spcPct val="90000"/>
              </a:lnSpc>
              <a:spcAft>
                <a:spcPts val="601"/>
              </a:spcAft>
              <a:tabLst>
                <a:tab algn="l" pos="0"/>
              </a:tabLst>
            </a:pPr>
            <a:endParaRPr b="0" lang="fr-FR" sz="1600" spc="-1" strike="noStrike">
              <a:solidFill>
                <a:srgbClr val="000000"/>
              </a:solidFill>
              <a:latin typeface="Calibri"/>
            </a:endParaRPr>
          </a:p>
          <a:p>
            <a:pPr>
              <a:lnSpc>
                <a:spcPct val="90000"/>
              </a:lnSpc>
              <a:spcAft>
                <a:spcPts val="601"/>
              </a:spcAft>
              <a:tabLst>
                <a:tab algn="l" pos="0"/>
              </a:tabLst>
            </a:pPr>
            <a:r>
              <a:rPr b="0" lang="fr-FR" sz="1600" spc="-1" strike="noStrike">
                <a:solidFill>
                  <a:srgbClr val="000000"/>
                </a:solidFill>
                <a:latin typeface="VG5001 Light"/>
                <a:ea typeface="VG5001 Light"/>
              </a:rPr>
              <a:t>Vulbeau, A. (2002). </a:t>
            </a:r>
            <a:r>
              <a:rPr b="0" i="1" lang="fr-FR" sz="1600" spc="-1" strike="noStrike">
                <a:solidFill>
                  <a:srgbClr val="000000"/>
                </a:solidFill>
                <a:latin typeface="VG5001 Light"/>
                <a:ea typeface="VG5001 Light"/>
              </a:rPr>
              <a:t>Les inscriptions de la jeunesse. </a:t>
            </a:r>
            <a:r>
              <a:rPr b="0" lang="fr-FR" sz="1600" spc="-1" strike="noStrike">
                <a:solidFill>
                  <a:srgbClr val="000000"/>
                </a:solidFill>
                <a:latin typeface="VG5001 Light"/>
                <a:ea typeface="VG5001 Light"/>
              </a:rPr>
              <a:t>Paris : L’Harmattan.</a:t>
            </a:r>
            <a:endParaRPr b="0" lang="fr-FR" sz="1600" spc="-1" strike="noStrike">
              <a:solidFill>
                <a:srgbClr val="000000"/>
              </a:solidFill>
              <a:latin typeface="Calibri"/>
            </a:endParaRPr>
          </a:p>
          <a:p>
            <a:pPr>
              <a:lnSpc>
                <a:spcPct val="90000"/>
              </a:lnSpc>
              <a:spcAft>
                <a:spcPts val="601"/>
              </a:spcAft>
              <a:tabLst>
                <a:tab algn="l" pos="0"/>
              </a:tabLst>
            </a:pPr>
            <a:endParaRPr b="0" lang="fr-FR" sz="16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2767</TotalTime>
  <Application>LibreOffice/6.4.5.2$Windows_X86_64 LibreOffice_project/a726b36747cf2001e06b58ad5db1aa3a9a1872d6</Application>
  <Words>1857</Words>
  <Paragraphs>150</Paragraphs>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2021-12-02T07:22:17Z</dcterms:created>
  <dc:creator>bortolottidecamargo rosamaria</dc:creator>
  <dc:description/>
  <dc:language>fr-FR</dc:language>
  <cp:lastModifiedBy/>
  <cp:lastPrinted>2021-12-02T09:23:24Z</cp:lastPrinted>
  <dcterms:modified xsi:type="dcterms:W3CDTF">2022-04-18T17:10:44Z</dcterms:modified>
  <cp:revision>38</cp:revision>
  <dc:subject/>
  <dc:title>Bien et/ou Mal être adolescent face aux réseaux sociaux numériques (RSN): quels enjeux, pour quelles pratiques ?</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16.0000</vt:lpwstr>
  </property>
  <property fmtid="{D5CDD505-2E9C-101B-9397-08002B2CF9AE}" pid="3" name="HiddenSlides">
    <vt:i4>0</vt:i4>
  </property>
  <property fmtid="{D5CDD505-2E9C-101B-9397-08002B2CF9AE}" pid="4" name="HyperlinksChanged">
    <vt:bool>0</vt:bool>
  </property>
  <property fmtid="{D5CDD505-2E9C-101B-9397-08002B2CF9AE}" pid="5" name="LinksUpToDate">
    <vt:bool>0</vt:bool>
  </property>
  <property fmtid="{D5CDD505-2E9C-101B-9397-08002B2CF9AE}" pid="6" name="MMClips">
    <vt:i4>0</vt:i4>
  </property>
  <property fmtid="{D5CDD505-2E9C-101B-9397-08002B2CF9AE}" pid="7" name="Notes">
    <vt:i4>3</vt:i4>
  </property>
  <property fmtid="{D5CDD505-2E9C-101B-9397-08002B2CF9AE}" pid="8" name="PresentationFormat">
    <vt:lpwstr>Grand écran</vt:lpwstr>
  </property>
  <property fmtid="{D5CDD505-2E9C-101B-9397-08002B2CF9AE}" pid="9" name="ScaleCrop">
    <vt:bool>0</vt:bool>
  </property>
  <property fmtid="{D5CDD505-2E9C-101B-9397-08002B2CF9AE}" pid="10" name="ShareDoc">
    <vt:bool>0</vt:bool>
  </property>
  <property fmtid="{D5CDD505-2E9C-101B-9397-08002B2CF9AE}" pid="11" name="Slides">
    <vt:i4>9</vt:i4>
  </property>
</Properties>
</file>