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64D0AA7-0DE3-44DE-A1AD-0FE2E1621FBF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27/02/2021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037BDC1-9B3E-4072-8B0F-3411EE634FB8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987E890-5202-4FBD-96FB-C4638FF79AFA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27/02/2021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1FB672-BA71-4A53-A241-3336E6376B65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4" descr=""/>
          <p:cNvPicPr/>
          <p:nvPr/>
        </p:nvPicPr>
        <p:blipFill>
          <a:blip r:embed="rId1"/>
          <a:stretch/>
        </p:blipFill>
        <p:spPr>
          <a:xfrm>
            <a:off x="10080" y="0"/>
            <a:ext cx="12171240" cy="685764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537160" y="2197080"/>
            <a:ext cx="6644160" cy="402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000" spc="-1" strike="noStrike">
                <a:solidFill>
                  <a:srgbClr val="ffffff"/>
                </a:solidFill>
                <a:latin typeface="Marianne"/>
              </a:rPr>
              <a:t>Repérage des symptômes de stress ou de détresse psychologique chez nos élèves dans le contexte </a:t>
            </a:r>
            <a:br/>
            <a:r>
              <a:rPr b="0" lang="fr-FR" sz="4000" spc="-1" strike="noStrike">
                <a:solidFill>
                  <a:srgbClr val="ffffff"/>
                </a:solidFill>
                <a:latin typeface="Marianne"/>
              </a:rPr>
              <a:t>de la crise sanitaire</a:t>
            </a:r>
            <a:endParaRPr b="0" lang="fr-FR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888840" y="2651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73000"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Depuis septembre 2020, le stress des élèves a augmenté. Certains sont en détresse psychologique. 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Pourquoi ?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3874320" y="5015160"/>
            <a:ext cx="1367280" cy="1370880"/>
          </a:xfrm>
          <a:prstGeom prst="ellipse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Distance avec la famille et les amis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87" name="CustomShape 3"/>
          <p:cNvSpPr/>
          <p:nvPr/>
        </p:nvSpPr>
        <p:spPr>
          <a:xfrm>
            <a:off x="2911320" y="470160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Conflits familiaux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1401120" y="352008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Rupture familiale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1574640" y="4509000"/>
            <a:ext cx="1391040" cy="1109160"/>
          </a:xfrm>
          <a:prstGeom prst="ellipse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Négligences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Maltraitances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Calibri"/>
              </a:rPr>
              <a:t>violences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2430000" y="364068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b1cbe9"/>
              </a:gs>
              <a:gs pos="100000">
                <a:srgbClr val="a2c1e4"/>
              </a:gs>
            </a:gsLst>
            <a:lin ang="5400000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Tensions enfants parents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1" name="CustomShape 7"/>
          <p:cNvSpPr/>
          <p:nvPr/>
        </p:nvSpPr>
        <p:spPr>
          <a:xfrm>
            <a:off x="3061800" y="223200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Perte de l’emploi d’un parent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2" name="CustomShape 8"/>
          <p:cNvSpPr/>
          <p:nvPr/>
        </p:nvSpPr>
        <p:spPr>
          <a:xfrm>
            <a:off x="3409920" y="119376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f7bca4"/>
              </a:gs>
              <a:gs pos="100000">
                <a:srgbClr val="f4b196"/>
              </a:gs>
            </a:gsLst>
            <a:lin ang="540000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Précarité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3" name="CustomShape 9"/>
          <p:cNvSpPr/>
          <p:nvPr/>
        </p:nvSpPr>
        <p:spPr>
          <a:xfrm>
            <a:off x="4244040" y="1590840"/>
            <a:ext cx="1770120" cy="1735920"/>
          </a:xfrm>
          <a:prstGeom prst="ellipse">
            <a:avLst/>
          </a:prstGeom>
          <a:gradFill rotWithShape="0">
            <a:gsLst>
              <a:gs pos="0">
                <a:srgbClr val="f08c56"/>
              </a:gs>
              <a:gs pos="100000">
                <a:srgbClr val="f57a27"/>
              </a:gs>
            </a:gsLst>
            <a:lin ang="5400000"/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Difficultés financières ou matérielles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4" name="CustomShape 10"/>
          <p:cNvSpPr/>
          <p:nvPr/>
        </p:nvSpPr>
        <p:spPr>
          <a:xfrm>
            <a:off x="3577680" y="3327480"/>
            <a:ext cx="1770120" cy="1735920"/>
          </a:xfrm>
          <a:prstGeom prst="ellipse">
            <a:avLst/>
          </a:prstGeom>
          <a:gradFill rotWithShape="0">
            <a:gsLst>
              <a:gs pos="0">
                <a:srgbClr val="71a6da"/>
              </a:gs>
              <a:gs pos="100000">
                <a:srgbClr val="549ada"/>
              </a:gs>
            </a:gsLst>
            <a:lin ang="540000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Repli sur la cellule familiale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5" name="CustomShape 11"/>
          <p:cNvSpPr/>
          <p:nvPr/>
        </p:nvSpPr>
        <p:spPr>
          <a:xfrm>
            <a:off x="5524200" y="786960"/>
            <a:ext cx="1564920" cy="1671840"/>
          </a:xfrm>
          <a:prstGeom prst="ellipse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Mise à mal de la capacité d’adaptation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6" name="CustomShape 12"/>
          <p:cNvSpPr/>
          <p:nvPr/>
        </p:nvSpPr>
        <p:spPr>
          <a:xfrm>
            <a:off x="6791760" y="1590840"/>
            <a:ext cx="1573920" cy="1281600"/>
          </a:xfrm>
          <a:prstGeom prst="ellipse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Changement des heures de repas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7" name="CustomShape 13"/>
          <p:cNvSpPr/>
          <p:nvPr/>
        </p:nvSpPr>
        <p:spPr>
          <a:xfrm>
            <a:off x="7764840" y="2817360"/>
            <a:ext cx="1464480" cy="1109160"/>
          </a:xfrm>
          <a:prstGeom prst="ellipse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Changement des habitudes nutritives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98" name="CustomShape 14"/>
          <p:cNvSpPr/>
          <p:nvPr/>
        </p:nvSpPr>
        <p:spPr>
          <a:xfrm>
            <a:off x="8260560" y="1863720"/>
            <a:ext cx="1329480" cy="1109160"/>
          </a:xfrm>
          <a:prstGeom prst="ellipse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Limitation de l’activité physique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99" name="CustomShape 15"/>
          <p:cNvSpPr/>
          <p:nvPr/>
        </p:nvSpPr>
        <p:spPr>
          <a:xfrm>
            <a:off x="7791840" y="90792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Temps d’écran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0" name="CustomShape 16"/>
          <p:cNvSpPr/>
          <p:nvPr/>
        </p:nvSpPr>
        <p:spPr>
          <a:xfrm>
            <a:off x="8962200" y="2786760"/>
            <a:ext cx="1628280" cy="1109160"/>
          </a:xfrm>
          <a:prstGeom prst="ellipse">
            <a:avLst/>
          </a:prstGeom>
          <a:gradFill rotWithShape="0">
            <a:gsLst>
              <a:gs pos="0">
                <a:srgbClr val="b5d4a7"/>
              </a:gs>
              <a:gs pos="100000">
                <a:srgbClr val="a9cd99"/>
              </a:gs>
            </a:gsLst>
            <a:lin ang="5400000"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400" spc="-1" strike="noStrike">
                <a:solidFill>
                  <a:srgbClr val="000000"/>
                </a:solidFill>
                <a:latin typeface="Calibri"/>
              </a:rPr>
              <a:t>Perturbation du sommeil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101" name="CustomShape 17"/>
          <p:cNvSpPr/>
          <p:nvPr/>
        </p:nvSpPr>
        <p:spPr>
          <a:xfrm>
            <a:off x="6791760" y="3945960"/>
            <a:ext cx="1575360" cy="1217880"/>
          </a:xfrm>
          <a:prstGeom prst="ellipse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Surexposition aux informations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2" name="CustomShape 18"/>
          <p:cNvSpPr/>
          <p:nvPr/>
        </p:nvSpPr>
        <p:spPr>
          <a:xfrm>
            <a:off x="8104320" y="392724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Anxiété face à la maladie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3" name="CustomShape 19"/>
          <p:cNvSpPr/>
          <p:nvPr/>
        </p:nvSpPr>
        <p:spPr>
          <a:xfrm>
            <a:off x="6684840" y="5168160"/>
            <a:ext cx="1375200" cy="1193040"/>
          </a:xfrm>
          <a:prstGeom prst="ellipse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Inquiétude pour un proche vulnérable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4" name="CustomShape 20"/>
          <p:cNvSpPr/>
          <p:nvPr/>
        </p:nvSpPr>
        <p:spPr>
          <a:xfrm>
            <a:off x="8026920" y="4951440"/>
            <a:ext cx="1202400" cy="1109160"/>
          </a:xfrm>
          <a:prstGeom prst="ellipse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Calibri"/>
              </a:rPr>
              <a:t>Deuil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5" name="CustomShape 21"/>
          <p:cNvSpPr/>
          <p:nvPr/>
        </p:nvSpPr>
        <p:spPr>
          <a:xfrm>
            <a:off x="4969080" y="4195440"/>
            <a:ext cx="2149200" cy="1735920"/>
          </a:xfrm>
          <a:prstGeom prst="ellipse">
            <a:avLst/>
          </a:prstGeom>
          <a:gradFill rotWithShape="0">
            <a:gsLst>
              <a:gs pos="0">
                <a:srgbClr val="ffc54b"/>
              </a:gs>
              <a:gs pos="100000">
                <a:srgbClr val="ffbf00"/>
              </a:gs>
            </a:gsLst>
            <a:lin ang="5400000"/>
          </a:gra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Augmentation de la peur pour soi ou pour les autres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6" name="CustomShape 22"/>
          <p:cNvSpPr/>
          <p:nvPr/>
        </p:nvSpPr>
        <p:spPr>
          <a:xfrm>
            <a:off x="6014520" y="2459160"/>
            <a:ext cx="1770120" cy="1735920"/>
          </a:xfrm>
          <a:prstGeom prst="ellipse">
            <a:avLst/>
          </a:prstGeom>
          <a:gradFill rotWithShape="0">
            <a:gsLst>
              <a:gs pos="0">
                <a:srgbClr val="80b761"/>
              </a:gs>
              <a:gs pos="100000">
                <a:srgbClr val="6fb142"/>
              </a:gs>
            </a:gsLst>
            <a:lin ang="5400000"/>
          </a:gra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Rupture des habitudes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Quelles conséquences ?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7373520" y="3643560"/>
            <a:ext cx="2361960" cy="12697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Changement de comportement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4952880" y="3193200"/>
            <a:ext cx="2361960" cy="126972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Troubles de la concentration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0" name="CustomShape 4"/>
          <p:cNvSpPr/>
          <p:nvPr/>
        </p:nvSpPr>
        <p:spPr>
          <a:xfrm>
            <a:off x="6619680" y="2124360"/>
            <a:ext cx="2361960" cy="126972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Échec scolaire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1" name="CustomShape 5"/>
          <p:cNvSpPr/>
          <p:nvPr/>
        </p:nvSpPr>
        <p:spPr>
          <a:xfrm>
            <a:off x="5295960" y="4463280"/>
            <a:ext cx="2361960" cy="126972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Risques de décrochage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CustomShape 6"/>
          <p:cNvSpPr/>
          <p:nvPr/>
        </p:nvSpPr>
        <p:spPr>
          <a:xfrm>
            <a:off x="3304800" y="2057400"/>
            <a:ext cx="2507760" cy="140364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Comportements transgressifs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073160" y="2925000"/>
            <a:ext cx="2361960" cy="126972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Agressivité envers soi ou les autres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2703960" y="4195080"/>
            <a:ext cx="2419920" cy="140364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Consommation d’alcool ou de produits illicites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Comment détecter ?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838080" y="1690560"/>
            <a:ext cx="10515240" cy="4995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Faites-vous confiance, vous connaissez vos élèves</a:t>
            </a:r>
            <a:r>
              <a:rPr b="0" lang="fr-FR" sz="2800" spc="-1" strike="noStrike">
                <a:solidFill>
                  <a:srgbClr val="ff0000"/>
                </a:solidFill>
                <a:latin typeface="Calibri"/>
              </a:rPr>
              <a:t>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Activez votre « radar ».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Observez-les !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Pendant leurs apprentissages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Leur rapport aux règles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Leur discours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Leurs expressions corporelles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Leur manière d’exprimer leurs émotions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Leur capacité d’autonomie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  <a:tabLst>
                <a:tab algn="l" pos="0"/>
              </a:tabLst>
            </a:pP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fr-FR" sz="2500" spc="-1" strike="noStrike">
                <a:solidFill>
                  <a:srgbClr val="000000"/>
                </a:solidFill>
                <a:latin typeface="Calibri"/>
              </a:rPr>
              <a:t>Leur relation aux adultes</a:t>
            </a:r>
            <a:endParaRPr b="0" lang="fr-FR" sz="2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Comment réagir ?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Ne restez jamais seul face à une situation !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Parlez-en à vos collègues ou avec votre hiérarchie.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Rapprochez-vous de vos collègues dont c’est la spécialité (médecins, infirmiers, psychologues de l’Éducation nationale, assistants sociaux, …).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LibreOffice/6.4.5.2$Windows_X86_64 LibreOffice_project/a726b36747cf2001e06b58ad5db1aa3a9a1872d6</Application>
  <Words>254</Words>
  <Paragraphs>51</Paragraphs>
  <Company>Ministere de l'Education Nationale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2021-01-21T21:48:29Z</dcterms:created>
  <dc:creator>BENOIT ROGEON</dc:creator>
  <dc:description/>
  <dc:language>fr-FR</dc:language>
  <cp:lastModifiedBy>VERONIQUE FOUQUAT</cp:lastModifiedBy>
  <dcterms:modified xsi:type="dcterms:W3CDTF">2021-02-19T10:51:56Z</dcterms:modified>
  <cp:revision>16</cp:revision>
  <dc:subject/>
  <dc:title>Repérage des symptômes de stress ou de détresse psychologique chez nos élèves dans le contexte de la crise sanitaire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Ministere de l'Education Nationale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