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9" r:id="rId4"/>
    <p:sldId id="260" r:id="rId5"/>
    <p:sldId id="258"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80" r:id="rId22"/>
    <p:sldId id="279" r:id="rId23"/>
    <p:sldId id="28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0"/>
    <p:restoredTop sz="94675"/>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78ED942-BEE5-497E-A35F-55CEC1A5B019}" type="datetimeFigureOut">
              <a:rPr lang="fr-FR" smtClean="0"/>
              <a:pPr/>
              <a:t>06/01/2022</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solidFill>
                <a:srgbClr val="EBDDC3"/>
              </a:solidFill>
            </a:endParaRP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E968C91C-F706-4D70-A915-8B704CAA05DA}" type="slidenum">
              <a:rPr lang="fr-FR" smtClean="0">
                <a:solidFill>
                  <a:srgbClr val="EBDDC3"/>
                </a:solidFill>
              </a:rPr>
              <a:pPr/>
              <a:t>‹N°›</a:t>
            </a:fld>
            <a:endParaRPr lang="fr-FR">
              <a:solidFill>
                <a:srgbClr val="EBDDC3"/>
              </a:solidFill>
            </a:endParaRPr>
          </a:p>
        </p:txBody>
      </p:sp>
    </p:spTree>
    <p:extLst>
      <p:ext uri="{BB962C8B-B14F-4D97-AF65-F5344CB8AC3E}">
        <p14:creationId xmlns:p14="http://schemas.microsoft.com/office/powerpoint/2010/main" xmlns="" val="38846073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p:txBody>
          <a:bodyPr/>
          <a:lstStyle/>
          <a:p>
            <a:endParaRPr lang="fr-FR">
              <a:solidFill>
                <a:srgbClr val="775F55"/>
              </a:solidFill>
            </a:endParaRPr>
          </a:p>
        </p:txBody>
      </p:sp>
      <p:sp>
        <p:nvSpPr>
          <p:cNvPr id="6" name="Espace réservé du numéro de diapositive 5"/>
          <p:cNvSpPr>
            <a:spLocks noGrp="1"/>
          </p:cNvSpPr>
          <p:nvPr>
            <p:ph type="sldNum" sz="quarter" idx="12"/>
          </p:nvPr>
        </p:nvSpPr>
        <p:spPr/>
        <p:txBody>
          <a:bodyPr/>
          <a:lstStyle/>
          <a:p>
            <a:fld id="{E968C91C-F706-4D70-A915-8B704CAA05DA}" type="slidenum">
              <a:rPr lang="fr-FR" smtClean="0"/>
              <a:pPr/>
              <a:t>‹N°›</a:t>
            </a:fld>
            <a:endParaRPr lang="fr-FR"/>
          </a:p>
        </p:txBody>
      </p:sp>
    </p:spTree>
    <p:extLst>
      <p:ext uri="{BB962C8B-B14F-4D97-AF65-F5344CB8AC3E}">
        <p14:creationId xmlns:p14="http://schemas.microsoft.com/office/powerpoint/2010/main" xmlns="" val="42397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E968C91C-F706-4D70-A915-8B704CAA05DA}" type="slidenum">
              <a:rPr lang="fr-FR" smtClean="0"/>
              <a:pPr/>
              <a:t>‹N°›</a:t>
            </a:fld>
            <a:endParaRPr lang="fr-FR"/>
          </a:p>
        </p:txBody>
      </p:sp>
    </p:spTree>
    <p:extLst>
      <p:ext uri="{BB962C8B-B14F-4D97-AF65-F5344CB8AC3E}">
        <p14:creationId xmlns:p14="http://schemas.microsoft.com/office/powerpoint/2010/main" xmlns="" val="239296925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F1DD311-F4B7-4F2D-B8F6-09CB0E246386}" type="datetimeFigureOut">
              <a:rPr lang="fr-FR" smtClean="0"/>
              <a:pPr/>
              <a:t>06/01/2022</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solidFill>
                <a:srgbClr val="EBDDC3"/>
              </a:solidFill>
            </a:endParaRP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FDECE5-0022-4A38-9259-B96420410B08}" type="slidenum">
              <a:rPr lang="fr-FR" smtClean="0">
                <a:solidFill>
                  <a:srgbClr val="EBDDC3"/>
                </a:solidFill>
              </a:rPr>
              <a:pPr/>
              <a:t>‹N°›</a:t>
            </a:fld>
            <a:endParaRPr lang="fr-FR">
              <a:solidFill>
                <a:srgbClr val="EBDDC3"/>
              </a:solidFill>
            </a:endParaRPr>
          </a:p>
        </p:txBody>
      </p:sp>
    </p:spTree>
    <p:extLst>
      <p:ext uri="{BB962C8B-B14F-4D97-AF65-F5344CB8AC3E}">
        <p14:creationId xmlns:p14="http://schemas.microsoft.com/office/powerpoint/2010/main" xmlns="" val="150776977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p:txBody>
          <a:bodyPr/>
          <a:lstStyle/>
          <a:p>
            <a:endParaRPr lang="fr-FR">
              <a:solidFill>
                <a:srgbClr val="775F55"/>
              </a:solidFill>
            </a:endParaRP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37FDECE5-0022-4A38-9259-B96420410B08}"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xmlns="" val="146174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Modifiez le style du titre</a:t>
            </a:r>
            <a:endParaRPr kumimoji="0" lang="en-US"/>
          </a:p>
        </p:txBody>
      </p:sp>
      <p:sp>
        <p:nvSpPr>
          <p:cNvPr id="12" name="Espace réservé de la date 11"/>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FDECE5-0022-4A38-9259-B96420410B08}"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solidFill>
                <a:srgbClr val="775F55"/>
              </a:solidFill>
            </a:endParaRPr>
          </a:p>
        </p:txBody>
      </p:sp>
    </p:spTree>
    <p:extLst>
      <p:ext uri="{BB962C8B-B14F-4D97-AF65-F5344CB8AC3E}">
        <p14:creationId xmlns:p14="http://schemas.microsoft.com/office/powerpoint/2010/main" xmlns="" val="367729534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0" name="Espace réservé du numéro de diapositive 9"/>
          <p:cNvSpPr>
            <a:spLocks noGrp="1"/>
          </p:cNvSpPr>
          <p:nvPr>
            <p:ph type="sldNum" sz="quarter" idx="16"/>
          </p:nvPr>
        </p:nvSpPr>
        <p:spPr/>
        <p:txBody>
          <a:bodyPr rtlCol="0"/>
          <a:lstStyle/>
          <a:p>
            <a:fld id="{37FDECE5-0022-4A38-9259-B96420410B08}"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solidFill>
                <a:srgbClr val="775F55"/>
              </a:solidFill>
            </a:endParaRPr>
          </a:p>
        </p:txBody>
      </p:sp>
    </p:spTree>
    <p:extLst>
      <p:ext uri="{BB962C8B-B14F-4D97-AF65-F5344CB8AC3E}">
        <p14:creationId xmlns:p14="http://schemas.microsoft.com/office/powerpoint/2010/main" xmlns="" val="616716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2" name="Espace réservé du numéro de diapositive 11"/>
          <p:cNvSpPr>
            <a:spLocks noGrp="1"/>
          </p:cNvSpPr>
          <p:nvPr>
            <p:ph type="sldNum" sz="quarter" idx="16"/>
          </p:nvPr>
        </p:nvSpPr>
        <p:spPr/>
        <p:txBody>
          <a:bodyPr rtlCol="0"/>
          <a:lstStyle/>
          <a:p>
            <a:fld id="{37FDECE5-0022-4A38-9259-B96420410B08}"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solidFill>
                <a:srgbClr val="775F55"/>
              </a:solidFill>
            </a:endParaRP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extLst>
      <p:ext uri="{BB962C8B-B14F-4D97-AF65-F5344CB8AC3E}">
        <p14:creationId xmlns:p14="http://schemas.microsoft.com/office/powerpoint/2010/main" xmlns="" val="3142792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4" name="Espace réservé du pied de page 3"/>
          <p:cNvSpPr>
            <a:spLocks noGrp="1"/>
          </p:cNvSpPr>
          <p:nvPr>
            <p:ph type="ftr" sz="quarter" idx="11"/>
          </p:nvPr>
        </p:nvSpPr>
        <p:spPr/>
        <p:txBody>
          <a:bodyPr/>
          <a:lstStyle/>
          <a:p>
            <a:endParaRPr lang="fr-FR">
              <a:solidFill>
                <a:srgbClr val="775F55"/>
              </a:solidFill>
            </a:endParaRP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3852024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3" name="Espace réservé du pied de page 2"/>
          <p:cNvSpPr>
            <a:spLocks noGrp="1"/>
          </p:cNvSpPr>
          <p:nvPr>
            <p:ph type="ftr" sz="quarter" idx="11"/>
          </p:nvPr>
        </p:nvSpPr>
        <p:spPr/>
        <p:txBody>
          <a:bodyPr/>
          <a:lstStyle/>
          <a:p>
            <a:endParaRPr lang="fr-FR">
              <a:solidFill>
                <a:srgbClr val="775F55"/>
              </a:solidFill>
            </a:endParaRP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37FDECE5-0022-4A38-9259-B96420410B08}" type="slidenum">
              <a:rPr lang="fr-FR" smtClean="0">
                <a:solidFill>
                  <a:srgbClr val="775F55"/>
                </a:solidFill>
              </a:rPr>
              <a:pPr/>
              <a:t>‹N°›</a:t>
            </a:fld>
            <a:endParaRPr lang="fr-FR">
              <a:solidFill>
                <a:srgbClr val="775F55"/>
              </a:solidFill>
            </a:endParaRPr>
          </a:p>
        </p:txBody>
      </p:sp>
    </p:spTree>
    <p:extLst>
      <p:ext uri="{BB962C8B-B14F-4D97-AF65-F5344CB8AC3E}">
        <p14:creationId xmlns:p14="http://schemas.microsoft.com/office/powerpoint/2010/main" xmlns="" val="3453967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6" name="Espace réservé du pied de page 5"/>
          <p:cNvSpPr>
            <a:spLocks noGrp="1"/>
          </p:cNvSpPr>
          <p:nvPr>
            <p:ph type="ftr" sz="quarter" idx="11"/>
          </p:nvPr>
        </p:nvSpPr>
        <p:spPr/>
        <p:txBody>
          <a:bodyPr/>
          <a:lstStyle/>
          <a:p>
            <a:endParaRPr lang="fr-FR">
              <a:solidFill>
                <a:srgbClr val="775F55"/>
              </a:solidFill>
            </a:endParaRP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37FDECE5-0022-4A38-9259-B96420410B08}"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xmlns="" val="1580996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p:txBody>
          <a:bodyPr/>
          <a:lstStyle/>
          <a:p>
            <a:endParaRPr lang="fr-FR">
              <a:solidFill>
                <a:srgbClr val="775F55"/>
              </a:solidFill>
            </a:endParaRP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E968C91C-F706-4D70-A915-8B704CAA05DA}"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xmlns="" val="2044507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Espace réservé de la date 11"/>
          <p:cNvSpPr>
            <a:spLocks noGrp="1"/>
          </p:cNvSpPr>
          <p:nvPr>
            <p:ph type="dt" sz="half" idx="10"/>
          </p:nvPr>
        </p:nvSpPr>
        <p:spPr>
          <a:xfrm>
            <a:off x="6248400" y="6248400"/>
            <a:ext cx="2667000" cy="365125"/>
          </a:xfrm>
        </p:spPr>
        <p:txBody>
          <a:bodyPr rtlCol="0"/>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37FDECE5-0022-4A38-9259-B96420410B08}"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solidFill>
                <a:srgbClr val="775F55"/>
              </a:solidFill>
            </a:endParaRP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extLst>
      <p:ext uri="{BB962C8B-B14F-4D97-AF65-F5344CB8AC3E}">
        <p14:creationId xmlns:p14="http://schemas.microsoft.com/office/powerpoint/2010/main" xmlns="" val="3342001278"/>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p:txBody>
          <a:bodyPr/>
          <a:lstStyle/>
          <a:p>
            <a:endParaRPr lang="fr-FR">
              <a:solidFill>
                <a:srgbClr val="775F55"/>
              </a:solidFill>
            </a:endParaRPr>
          </a:p>
        </p:txBody>
      </p:sp>
      <p:sp>
        <p:nvSpPr>
          <p:cNvPr id="6" name="Espace réservé du numéro de diapositive 5"/>
          <p:cNvSpPr>
            <a:spLocks noGrp="1"/>
          </p:cNvSpPr>
          <p:nvPr>
            <p:ph type="sldNum" sz="quarter" idx="12"/>
          </p:nvPr>
        </p:nvSpPr>
        <p:spPr/>
        <p:txBody>
          <a:body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3862875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3758143619"/>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F1DD311-F4B7-4F2D-B8F6-09CB0E246386}" type="datetimeFigureOut">
              <a:rPr lang="fr-FR" smtClean="0"/>
              <a:pPr/>
              <a:t>06/01/2022</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solidFill>
                <a:srgbClr val="EBDDC3"/>
              </a:solidFill>
            </a:endParaRP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FDECE5-0022-4A38-9259-B96420410B08}" type="slidenum">
              <a:rPr lang="fr-FR" smtClean="0">
                <a:solidFill>
                  <a:srgbClr val="EBDDC3"/>
                </a:solidFill>
              </a:rPr>
              <a:pPr/>
              <a:t>‹N°›</a:t>
            </a:fld>
            <a:endParaRPr lang="fr-FR">
              <a:solidFill>
                <a:srgbClr val="EBDDC3"/>
              </a:solidFill>
            </a:endParaRPr>
          </a:p>
        </p:txBody>
      </p:sp>
    </p:spTree>
    <p:extLst>
      <p:ext uri="{BB962C8B-B14F-4D97-AF65-F5344CB8AC3E}">
        <p14:creationId xmlns:p14="http://schemas.microsoft.com/office/powerpoint/2010/main" xmlns="" val="334820296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p:txBody>
          <a:bodyPr/>
          <a:lstStyle/>
          <a:p>
            <a:endParaRPr lang="fr-FR">
              <a:solidFill>
                <a:srgbClr val="775F55"/>
              </a:solidFill>
            </a:endParaRP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37FDECE5-0022-4A38-9259-B96420410B08}"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xmlns="" val="3792489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Modifiez le style du titre</a:t>
            </a:r>
            <a:endParaRPr kumimoji="0" lang="en-US"/>
          </a:p>
        </p:txBody>
      </p:sp>
      <p:sp>
        <p:nvSpPr>
          <p:cNvPr id="12" name="Espace réservé de la date 11"/>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FDECE5-0022-4A38-9259-B96420410B08}"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solidFill>
                <a:srgbClr val="775F55"/>
              </a:solidFill>
            </a:endParaRPr>
          </a:p>
        </p:txBody>
      </p:sp>
    </p:spTree>
    <p:extLst>
      <p:ext uri="{BB962C8B-B14F-4D97-AF65-F5344CB8AC3E}">
        <p14:creationId xmlns:p14="http://schemas.microsoft.com/office/powerpoint/2010/main" xmlns="" val="325952514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0" name="Espace réservé du numéro de diapositive 9"/>
          <p:cNvSpPr>
            <a:spLocks noGrp="1"/>
          </p:cNvSpPr>
          <p:nvPr>
            <p:ph type="sldNum" sz="quarter" idx="16"/>
          </p:nvPr>
        </p:nvSpPr>
        <p:spPr/>
        <p:txBody>
          <a:bodyPr rtlCol="0"/>
          <a:lstStyle/>
          <a:p>
            <a:fld id="{37FDECE5-0022-4A38-9259-B96420410B08}"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solidFill>
                <a:srgbClr val="775F55"/>
              </a:solidFill>
            </a:endParaRPr>
          </a:p>
        </p:txBody>
      </p:sp>
    </p:spTree>
    <p:extLst>
      <p:ext uri="{BB962C8B-B14F-4D97-AF65-F5344CB8AC3E}">
        <p14:creationId xmlns:p14="http://schemas.microsoft.com/office/powerpoint/2010/main" xmlns="" val="1243290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2" name="Espace réservé du numéro de diapositive 11"/>
          <p:cNvSpPr>
            <a:spLocks noGrp="1"/>
          </p:cNvSpPr>
          <p:nvPr>
            <p:ph type="sldNum" sz="quarter" idx="16"/>
          </p:nvPr>
        </p:nvSpPr>
        <p:spPr/>
        <p:txBody>
          <a:bodyPr rtlCol="0"/>
          <a:lstStyle/>
          <a:p>
            <a:fld id="{37FDECE5-0022-4A38-9259-B96420410B08}"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solidFill>
                <a:srgbClr val="775F55"/>
              </a:solidFill>
            </a:endParaRP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extLst>
      <p:ext uri="{BB962C8B-B14F-4D97-AF65-F5344CB8AC3E}">
        <p14:creationId xmlns:p14="http://schemas.microsoft.com/office/powerpoint/2010/main" xmlns="" val="17272038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4" name="Espace réservé du pied de page 3"/>
          <p:cNvSpPr>
            <a:spLocks noGrp="1"/>
          </p:cNvSpPr>
          <p:nvPr>
            <p:ph type="ftr" sz="quarter" idx="11"/>
          </p:nvPr>
        </p:nvSpPr>
        <p:spPr/>
        <p:txBody>
          <a:bodyPr/>
          <a:lstStyle/>
          <a:p>
            <a:endParaRPr lang="fr-FR">
              <a:solidFill>
                <a:srgbClr val="775F55"/>
              </a:solidFill>
            </a:endParaRP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15244219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3" name="Espace réservé du pied de page 2"/>
          <p:cNvSpPr>
            <a:spLocks noGrp="1"/>
          </p:cNvSpPr>
          <p:nvPr>
            <p:ph type="ftr" sz="quarter" idx="11"/>
          </p:nvPr>
        </p:nvSpPr>
        <p:spPr/>
        <p:txBody>
          <a:bodyPr/>
          <a:lstStyle/>
          <a:p>
            <a:endParaRPr lang="fr-FR">
              <a:solidFill>
                <a:srgbClr val="775F55"/>
              </a:solidFill>
            </a:endParaRP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37FDECE5-0022-4A38-9259-B96420410B08}" type="slidenum">
              <a:rPr lang="fr-FR" smtClean="0">
                <a:solidFill>
                  <a:srgbClr val="775F55"/>
                </a:solidFill>
              </a:rPr>
              <a:pPr/>
              <a:t>‹N°›</a:t>
            </a:fld>
            <a:endParaRPr lang="fr-FR">
              <a:solidFill>
                <a:srgbClr val="775F55"/>
              </a:solidFill>
            </a:endParaRPr>
          </a:p>
        </p:txBody>
      </p:sp>
    </p:spTree>
    <p:extLst>
      <p:ext uri="{BB962C8B-B14F-4D97-AF65-F5344CB8AC3E}">
        <p14:creationId xmlns:p14="http://schemas.microsoft.com/office/powerpoint/2010/main" xmlns="" val="292603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Modifiez le style du titre</a:t>
            </a:r>
            <a:endParaRPr kumimoji="0" lang="en-US"/>
          </a:p>
        </p:txBody>
      </p:sp>
      <p:sp>
        <p:nvSpPr>
          <p:cNvPr id="12" name="Espace réservé de la date 11"/>
          <p:cNvSpPr>
            <a:spLocks noGrp="1"/>
          </p:cNvSpPr>
          <p:nvPr>
            <p:ph type="dt" sz="half" idx="10"/>
          </p:nvPr>
        </p:nvSpPr>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968C91C-F706-4D70-A915-8B704CAA05DA}"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solidFill>
                <a:srgbClr val="775F55"/>
              </a:solidFill>
            </a:endParaRPr>
          </a:p>
        </p:txBody>
      </p:sp>
    </p:spTree>
    <p:extLst>
      <p:ext uri="{BB962C8B-B14F-4D97-AF65-F5344CB8AC3E}">
        <p14:creationId xmlns:p14="http://schemas.microsoft.com/office/powerpoint/2010/main" xmlns="" val="3765418683"/>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6" name="Espace réservé du pied de page 5"/>
          <p:cNvSpPr>
            <a:spLocks noGrp="1"/>
          </p:cNvSpPr>
          <p:nvPr>
            <p:ph type="ftr" sz="quarter" idx="11"/>
          </p:nvPr>
        </p:nvSpPr>
        <p:spPr/>
        <p:txBody>
          <a:bodyPr/>
          <a:lstStyle/>
          <a:p>
            <a:endParaRPr lang="fr-FR">
              <a:solidFill>
                <a:srgbClr val="775F55"/>
              </a:solidFill>
            </a:endParaRP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37FDECE5-0022-4A38-9259-B96420410B08}"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xmlns="" val="17526300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Espace réservé de la date 11"/>
          <p:cNvSpPr>
            <a:spLocks noGrp="1"/>
          </p:cNvSpPr>
          <p:nvPr>
            <p:ph type="dt" sz="half" idx="10"/>
          </p:nvPr>
        </p:nvSpPr>
        <p:spPr>
          <a:xfrm>
            <a:off x="6248400" y="6248400"/>
            <a:ext cx="2667000" cy="365125"/>
          </a:xfrm>
        </p:spPr>
        <p:txBody>
          <a:bodyPr rtlCol="0"/>
          <a:lstStyle/>
          <a:p>
            <a:fld id="{6F1DD311-F4B7-4F2D-B8F6-09CB0E246386}" type="datetimeFigureOut">
              <a:rPr lang="fr-FR" smtClean="0">
                <a:solidFill>
                  <a:srgbClr val="775F55"/>
                </a:solidFill>
              </a:rPr>
              <a:pPr/>
              <a:t>06/01/2022</a:t>
            </a:fld>
            <a:endParaRPr lang="fr-FR">
              <a:solidFill>
                <a:srgbClr val="775F55"/>
              </a:solidFill>
            </a:endParaRP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37FDECE5-0022-4A38-9259-B96420410B08}"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solidFill>
                <a:srgbClr val="775F55"/>
              </a:solidFill>
            </a:endParaRP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extLst>
      <p:ext uri="{BB962C8B-B14F-4D97-AF65-F5344CB8AC3E}">
        <p14:creationId xmlns:p14="http://schemas.microsoft.com/office/powerpoint/2010/main" xmlns="" val="2439052030"/>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p:txBody>
          <a:bodyPr/>
          <a:lstStyle/>
          <a:p>
            <a:endParaRPr lang="fr-FR">
              <a:solidFill>
                <a:srgbClr val="775F55"/>
              </a:solidFill>
            </a:endParaRPr>
          </a:p>
        </p:txBody>
      </p:sp>
      <p:sp>
        <p:nvSpPr>
          <p:cNvPr id="6" name="Espace réservé du numéro de diapositive 5"/>
          <p:cNvSpPr>
            <a:spLocks noGrp="1"/>
          </p:cNvSpPr>
          <p:nvPr>
            <p:ph type="sldNum" sz="quarter" idx="12"/>
          </p:nvPr>
        </p:nvSpPr>
        <p:spPr/>
        <p:txBody>
          <a:body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4284567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13421901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578ED942-BEE5-497E-A35F-55CEC1A5B019}" type="datetimeFigureOut">
              <a:rPr lang="fr-FR" smtClean="0">
                <a:solidFill>
                  <a:srgbClr val="775F55"/>
                </a:solidFill>
              </a:rPr>
              <a:pPr/>
              <a:t>06/01/2022</a:t>
            </a:fld>
            <a:endParaRPr lang="fr-FR">
              <a:solidFill>
                <a:srgbClr val="775F55"/>
              </a:solidFill>
            </a:endParaRPr>
          </a:p>
        </p:txBody>
      </p:sp>
      <p:sp>
        <p:nvSpPr>
          <p:cNvPr id="10" name="Espace réservé du numéro de diapositive 9"/>
          <p:cNvSpPr>
            <a:spLocks noGrp="1"/>
          </p:cNvSpPr>
          <p:nvPr>
            <p:ph type="sldNum" sz="quarter" idx="16"/>
          </p:nvPr>
        </p:nvSpPr>
        <p:spPr/>
        <p:txBody>
          <a:bodyPr rtlCol="0"/>
          <a:lstStyle/>
          <a:p>
            <a:fld id="{E968C91C-F706-4D70-A915-8B704CAA05DA}"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solidFill>
                <a:srgbClr val="775F55"/>
              </a:solidFill>
            </a:endParaRPr>
          </a:p>
        </p:txBody>
      </p:sp>
    </p:spTree>
    <p:extLst>
      <p:ext uri="{BB962C8B-B14F-4D97-AF65-F5344CB8AC3E}">
        <p14:creationId xmlns:p14="http://schemas.microsoft.com/office/powerpoint/2010/main" xmlns="" val="360570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578ED942-BEE5-497E-A35F-55CEC1A5B019}" type="datetimeFigureOut">
              <a:rPr lang="fr-FR" smtClean="0">
                <a:solidFill>
                  <a:srgbClr val="775F55"/>
                </a:solidFill>
              </a:rPr>
              <a:pPr/>
              <a:t>06/01/2022</a:t>
            </a:fld>
            <a:endParaRPr lang="fr-FR">
              <a:solidFill>
                <a:srgbClr val="775F55"/>
              </a:solidFill>
            </a:endParaRPr>
          </a:p>
        </p:txBody>
      </p:sp>
      <p:sp>
        <p:nvSpPr>
          <p:cNvPr id="12" name="Espace réservé du numéro de diapositive 11"/>
          <p:cNvSpPr>
            <a:spLocks noGrp="1"/>
          </p:cNvSpPr>
          <p:nvPr>
            <p:ph type="sldNum" sz="quarter" idx="16"/>
          </p:nvPr>
        </p:nvSpPr>
        <p:spPr/>
        <p:txBody>
          <a:bodyPr rtlCol="0"/>
          <a:lstStyle/>
          <a:p>
            <a:fld id="{E968C91C-F706-4D70-A915-8B704CAA05DA}"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solidFill>
                <a:srgbClr val="775F55"/>
              </a:solidFill>
            </a:endParaRP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extLst>
      <p:ext uri="{BB962C8B-B14F-4D97-AF65-F5344CB8AC3E}">
        <p14:creationId xmlns:p14="http://schemas.microsoft.com/office/powerpoint/2010/main" xmlns="" val="11067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4" name="Espace réservé du pied de page 3"/>
          <p:cNvSpPr>
            <a:spLocks noGrp="1"/>
          </p:cNvSpPr>
          <p:nvPr>
            <p:ph type="ftr" sz="quarter" idx="11"/>
          </p:nvPr>
        </p:nvSpPr>
        <p:spPr/>
        <p:txBody>
          <a:bodyPr/>
          <a:lstStyle/>
          <a:p>
            <a:endParaRPr lang="fr-FR">
              <a:solidFill>
                <a:srgbClr val="775F55"/>
              </a:solidFill>
            </a:endParaRP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E968C91C-F706-4D70-A915-8B704CAA05DA}" type="slidenum">
              <a:rPr lang="fr-FR" smtClean="0"/>
              <a:pPr/>
              <a:t>‹N°›</a:t>
            </a:fld>
            <a:endParaRPr lang="fr-FR"/>
          </a:p>
        </p:txBody>
      </p:sp>
    </p:spTree>
    <p:extLst>
      <p:ext uri="{BB962C8B-B14F-4D97-AF65-F5344CB8AC3E}">
        <p14:creationId xmlns:p14="http://schemas.microsoft.com/office/powerpoint/2010/main" xmlns="" val="116707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3" name="Espace réservé du pied de page 2"/>
          <p:cNvSpPr>
            <a:spLocks noGrp="1"/>
          </p:cNvSpPr>
          <p:nvPr>
            <p:ph type="ftr" sz="quarter" idx="11"/>
          </p:nvPr>
        </p:nvSpPr>
        <p:spPr/>
        <p:txBody>
          <a:bodyPr/>
          <a:lstStyle/>
          <a:p>
            <a:endParaRPr lang="fr-FR">
              <a:solidFill>
                <a:srgbClr val="775F55"/>
              </a:solidFill>
            </a:endParaRP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E968C91C-F706-4D70-A915-8B704CAA05DA}" type="slidenum">
              <a:rPr lang="fr-FR" smtClean="0">
                <a:solidFill>
                  <a:srgbClr val="775F55"/>
                </a:solidFill>
              </a:rPr>
              <a:pPr/>
              <a:t>‹N°›</a:t>
            </a:fld>
            <a:endParaRPr lang="fr-FR">
              <a:solidFill>
                <a:srgbClr val="775F55"/>
              </a:solidFill>
            </a:endParaRPr>
          </a:p>
        </p:txBody>
      </p:sp>
    </p:spTree>
    <p:extLst>
      <p:ext uri="{BB962C8B-B14F-4D97-AF65-F5344CB8AC3E}">
        <p14:creationId xmlns:p14="http://schemas.microsoft.com/office/powerpoint/2010/main" xmlns="" val="686535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6" name="Espace réservé du pied de page 5"/>
          <p:cNvSpPr>
            <a:spLocks noGrp="1"/>
          </p:cNvSpPr>
          <p:nvPr>
            <p:ph type="ftr" sz="quarter" idx="11"/>
          </p:nvPr>
        </p:nvSpPr>
        <p:spPr/>
        <p:txBody>
          <a:bodyPr/>
          <a:lstStyle/>
          <a:p>
            <a:endParaRPr lang="fr-FR">
              <a:solidFill>
                <a:srgbClr val="775F55"/>
              </a:solidFill>
            </a:endParaRP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E968C91C-F706-4D70-A915-8B704CAA05DA}"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extLst>
      <p:ext uri="{BB962C8B-B14F-4D97-AF65-F5344CB8AC3E}">
        <p14:creationId xmlns:p14="http://schemas.microsoft.com/office/powerpoint/2010/main" xmlns="" val="82037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Espace réservé de la date 11"/>
          <p:cNvSpPr>
            <a:spLocks noGrp="1"/>
          </p:cNvSpPr>
          <p:nvPr>
            <p:ph type="dt" sz="half" idx="10"/>
          </p:nvPr>
        </p:nvSpPr>
        <p:spPr>
          <a:xfrm>
            <a:off x="6248400" y="6248400"/>
            <a:ext cx="2667000" cy="365125"/>
          </a:xfrm>
        </p:spPr>
        <p:txBody>
          <a:bodyPr rtlCol="0"/>
          <a:lstStyle/>
          <a:p>
            <a:fld id="{578ED942-BEE5-497E-A35F-55CEC1A5B019}" type="datetimeFigureOut">
              <a:rPr lang="fr-FR" smtClean="0">
                <a:solidFill>
                  <a:srgbClr val="775F55"/>
                </a:solidFill>
              </a:rPr>
              <a:pPr/>
              <a:t>06/01/2022</a:t>
            </a:fld>
            <a:endParaRPr lang="fr-FR">
              <a:solidFill>
                <a:srgbClr val="775F55"/>
              </a:solidFill>
            </a:endParaRP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E968C91C-F706-4D70-A915-8B704CAA05DA}"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solidFill>
                <a:srgbClr val="775F55"/>
              </a:solidFill>
            </a:endParaRP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a:t>Cliquez sur l'icône pour ajouter une image</a:t>
            </a:r>
            <a:endParaRPr kumimoji="0" lang="en-US" dirty="0"/>
          </a:p>
        </p:txBody>
      </p:sp>
    </p:spTree>
    <p:extLst>
      <p:ext uri="{BB962C8B-B14F-4D97-AF65-F5344CB8AC3E}">
        <p14:creationId xmlns:p14="http://schemas.microsoft.com/office/powerpoint/2010/main" xmlns="" val="180660801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78ED942-BEE5-497E-A35F-55CEC1A5B019}" type="datetimeFigureOut">
              <a:rPr lang="fr-FR" smtClean="0">
                <a:solidFill>
                  <a:srgbClr val="775F55"/>
                </a:solidFill>
              </a:rPr>
              <a:pPr/>
              <a:t>06/01/2022</a:t>
            </a:fld>
            <a:endParaRPr lang="fr-FR">
              <a:solidFill>
                <a:srgbClr val="775F55"/>
              </a:solidFill>
            </a:endParaRP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968C91C-F706-4D70-A915-8B704CAA05DA}" type="slidenum">
              <a:rPr lang="fr-FR" smtClean="0"/>
              <a:pPr/>
              <a:t>‹N°›</a:t>
            </a:fld>
            <a:endParaRPr lang="fr-FR"/>
          </a:p>
        </p:txBody>
      </p:sp>
    </p:spTree>
    <p:extLst>
      <p:ext uri="{BB962C8B-B14F-4D97-AF65-F5344CB8AC3E}">
        <p14:creationId xmlns:p14="http://schemas.microsoft.com/office/powerpoint/2010/main" xmlns="" val="3001660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35726500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F1DD311-F4B7-4F2D-B8F6-09CB0E246386}" type="datetimeFigureOut">
              <a:rPr lang="fr-FR" smtClean="0">
                <a:solidFill>
                  <a:srgbClr val="775F55"/>
                </a:solidFill>
              </a:rPr>
              <a:pPr/>
              <a:t>06/01/2022</a:t>
            </a:fld>
            <a:endParaRPr lang="fr-FR">
              <a:solidFill>
                <a:srgbClr val="775F55"/>
              </a:solidFill>
            </a:endParaRP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FDECE5-0022-4A38-9259-B96420410B08}" type="slidenum">
              <a:rPr lang="fr-FR" smtClean="0"/>
              <a:pPr/>
              <a:t>‹N°›</a:t>
            </a:fld>
            <a:endParaRPr lang="fr-FR"/>
          </a:p>
        </p:txBody>
      </p:sp>
    </p:spTree>
    <p:extLst>
      <p:ext uri="{BB962C8B-B14F-4D97-AF65-F5344CB8AC3E}">
        <p14:creationId xmlns:p14="http://schemas.microsoft.com/office/powerpoint/2010/main" xmlns="" val="20284394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mailto:bmercier@ligue21.org" TargetMode="External"/><Relationship Id="rId2" Type="http://schemas.openxmlformats.org/officeDocument/2006/relationships/hyperlink" Target="mailto:mbagnard@ligue21.org" TargetMode="Externa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8650" y="1772816"/>
            <a:ext cx="8928992" cy="2869095"/>
          </a:xfrm>
        </p:spPr>
        <p:txBody>
          <a:bodyPr>
            <a:normAutofit fontScale="90000"/>
          </a:bodyPr>
          <a:lstStyle/>
          <a:p>
            <a:pPr algn="ctr"/>
            <a:r>
              <a:rPr lang="fr-FR" dirty="0">
                <a:solidFill>
                  <a:srgbClr val="0070C0"/>
                </a:solidFill>
              </a:rPr>
              <a:t> </a:t>
            </a:r>
            <a:br>
              <a:rPr lang="fr-FR" dirty="0">
                <a:solidFill>
                  <a:srgbClr val="0070C0"/>
                </a:solidFill>
              </a:rPr>
            </a:br>
            <a:r>
              <a:rPr lang="fr-FR" b="1" dirty="0">
                <a:solidFill>
                  <a:srgbClr val="0070C0"/>
                </a:solidFill>
              </a:rPr>
              <a:t>Prise en charge des publics LGBT+ dans </a:t>
            </a:r>
            <a:r>
              <a:rPr lang="fr-FR" b="1" dirty="0">
                <a:solidFill>
                  <a:srgbClr val="FF0000"/>
                </a:solidFill>
              </a:rPr>
              <a:t>l’affirmation de leur orientation sexuelle </a:t>
            </a:r>
            <a:r>
              <a:rPr lang="fr-FR" b="1" dirty="0">
                <a:solidFill>
                  <a:srgbClr val="0070C0"/>
                </a:solidFill>
              </a:rPr>
              <a:t>ou de leur </a:t>
            </a:r>
            <a:r>
              <a:rPr lang="fr-FR" b="1" dirty="0">
                <a:solidFill>
                  <a:srgbClr val="FF0000"/>
                </a:solidFill>
              </a:rPr>
              <a:t>identité de genre </a:t>
            </a:r>
            <a:r>
              <a:rPr lang="fr-FR" b="1" dirty="0"/>
              <a:t/>
            </a:r>
            <a:br>
              <a:rPr lang="fr-FR" b="1" dirty="0"/>
            </a:br>
            <a:endParaRPr lang="fr-FR" sz="4000" b="1" dirty="0"/>
          </a:p>
        </p:txBody>
      </p:sp>
      <p:sp>
        <p:nvSpPr>
          <p:cNvPr id="3" name="Sous-titre 2"/>
          <p:cNvSpPr>
            <a:spLocks noGrp="1"/>
          </p:cNvSpPr>
          <p:nvPr>
            <p:ph type="subTitle" idx="1"/>
          </p:nvPr>
        </p:nvSpPr>
        <p:spPr/>
        <p:txBody>
          <a:bodyPr>
            <a:normAutofit fontScale="25000" lnSpcReduction="20000"/>
          </a:bodyPr>
          <a:lstStyle/>
          <a:p>
            <a:endParaRPr lang="fr-FR" dirty="0"/>
          </a:p>
          <a:p>
            <a:r>
              <a:rPr lang="fr-FR" dirty="0"/>
              <a:t> </a:t>
            </a:r>
            <a:r>
              <a:rPr lang="fr-FR" sz="6200" dirty="0"/>
              <a:t>Service Egalité-Diversité </a:t>
            </a:r>
          </a:p>
          <a:p>
            <a:r>
              <a:rPr lang="fr-FR" sz="6200" dirty="0"/>
              <a:t>Ligue de l’enseignement de Côte d’Or</a:t>
            </a:r>
          </a:p>
        </p:txBody>
      </p:sp>
      <p:sp>
        <p:nvSpPr>
          <p:cNvPr id="5" name="Rectangle 4"/>
          <p:cNvSpPr/>
          <p:nvPr/>
        </p:nvSpPr>
        <p:spPr>
          <a:xfrm>
            <a:off x="560287" y="4077072"/>
            <a:ext cx="8005718" cy="1446550"/>
          </a:xfrm>
          <a:prstGeom prst="rect">
            <a:avLst/>
          </a:prstGeom>
        </p:spPr>
        <p:txBody>
          <a:bodyPr wrap="none">
            <a:spAutoFit/>
          </a:bodyPr>
          <a:lstStyle/>
          <a:p>
            <a:pPr algn="ctr">
              <a:spcBef>
                <a:spcPct val="0"/>
              </a:spcBef>
            </a:pPr>
            <a:r>
              <a:rPr lang="fr-FR" altLang="fr-FR" sz="8800" b="1" dirty="0">
                <a:solidFill>
                  <a:srgbClr val="DD8047"/>
                </a:solidFill>
                <a:latin typeface="Courier New" pitchFamily="49" charset="0"/>
              </a:rPr>
              <a:t>[</a:t>
            </a:r>
            <a:r>
              <a:rPr lang="fr-FR" altLang="fr-FR" sz="8800" b="1" dirty="0">
                <a:solidFill>
                  <a:srgbClr val="DD8047"/>
                </a:solidFill>
              </a:rPr>
              <a:t> </a:t>
            </a:r>
            <a:r>
              <a:rPr lang="fr-FR" altLang="fr-FR" sz="8800" b="1" dirty="0">
                <a:solidFill>
                  <a:srgbClr val="DD8047"/>
                </a:solidFill>
                <a:latin typeface="Berlin Sans FB Demi" pitchFamily="34" charset="0"/>
              </a:rPr>
              <a:t>Bienvenue !</a:t>
            </a:r>
            <a:r>
              <a:rPr lang="fr-FR" altLang="fr-FR" sz="8800" b="1" dirty="0">
                <a:solidFill>
                  <a:srgbClr val="DD8047"/>
                </a:solidFill>
              </a:rPr>
              <a:t> </a:t>
            </a:r>
            <a:r>
              <a:rPr lang="fr-FR" altLang="fr-FR" sz="8800" b="1" dirty="0">
                <a:solidFill>
                  <a:srgbClr val="DD8047"/>
                </a:solidFill>
                <a:latin typeface="Courier New" pitchFamily="49" charset="0"/>
              </a:rPr>
              <a:t>]</a:t>
            </a:r>
            <a:endParaRPr lang="fr-FR" altLang="fr-FR" sz="8800" dirty="0">
              <a:solidFill>
                <a:srgbClr val="DD8047"/>
              </a:solidFill>
              <a:latin typeface="Courier New" pitchFamily="49" charset="0"/>
            </a:endParaRPr>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933" y="183127"/>
            <a:ext cx="9173933" cy="91765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pic>
        <p:nvPicPr>
          <p:cNvPr id="9"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36801"/>
            <a:ext cx="2417515" cy="12103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25098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
        <p:nvSpPr>
          <p:cNvPr id="4" name="ZoneTexte 3"/>
          <p:cNvSpPr txBox="1"/>
          <p:nvPr/>
        </p:nvSpPr>
        <p:spPr>
          <a:xfrm>
            <a:off x="611560" y="1700808"/>
            <a:ext cx="7920880" cy="461665"/>
          </a:xfrm>
          <a:prstGeom prst="rect">
            <a:avLst/>
          </a:prstGeom>
          <a:noFill/>
        </p:spPr>
        <p:txBody>
          <a:bodyPr wrap="square" rtlCol="0">
            <a:spAutoFit/>
          </a:bodyPr>
          <a:lstStyle/>
          <a:p>
            <a:pPr algn="ctr"/>
            <a:r>
              <a:rPr lang="fr-FR" sz="2400" b="1" u="sng" dirty="0">
                <a:solidFill>
                  <a:prstClr val="black"/>
                </a:solidFill>
              </a:rPr>
              <a:t>Les différentes expressions qui composent la non-binarité </a:t>
            </a:r>
          </a:p>
        </p:txBody>
      </p:sp>
      <p:pic>
        <p:nvPicPr>
          <p:cNvPr id="3075" name="Picture 3"/>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379040" y="2348880"/>
            <a:ext cx="8153400" cy="43939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ZoneTexte 2"/>
          <p:cNvSpPr txBox="1"/>
          <p:nvPr/>
        </p:nvSpPr>
        <p:spPr>
          <a:xfrm>
            <a:off x="3309976" y="2852936"/>
            <a:ext cx="576064" cy="369332"/>
          </a:xfrm>
          <a:prstGeom prst="rect">
            <a:avLst/>
          </a:prstGeom>
          <a:noFill/>
        </p:spPr>
        <p:txBody>
          <a:bodyPr wrap="square" rtlCol="0">
            <a:spAutoFit/>
          </a:bodyPr>
          <a:lstStyle/>
          <a:p>
            <a:r>
              <a:rPr lang="fr-FR" b="1" dirty="0">
                <a:solidFill>
                  <a:srgbClr val="7030A0"/>
                </a:solidFill>
                <a:latin typeface="Calibri" panose="020F0502020204030204" pitchFamily="34" charset="0"/>
                <a:cs typeface="Calibri" panose="020F0502020204030204" pitchFamily="34" charset="0"/>
              </a:rPr>
              <a:t>e</a:t>
            </a:r>
          </a:p>
        </p:txBody>
      </p:sp>
    </p:spTree>
    <p:extLst>
      <p:ext uri="{BB962C8B-B14F-4D97-AF65-F5344CB8AC3E}">
        <p14:creationId xmlns:p14="http://schemas.microsoft.com/office/powerpoint/2010/main" xmlns="" val="4252314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
        <p:nvSpPr>
          <p:cNvPr id="3" name="Espace réservé du contenu 2"/>
          <p:cNvSpPr>
            <a:spLocks noGrp="1"/>
          </p:cNvSpPr>
          <p:nvPr>
            <p:ph sz="quarter" idx="1"/>
          </p:nvPr>
        </p:nvSpPr>
        <p:spPr>
          <a:xfrm>
            <a:off x="364637" y="2175928"/>
            <a:ext cx="8424936" cy="3816424"/>
          </a:xfrm>
        </p:spPr>
        <p:txBody>
          <a:bodyPr>
            <a:normAutofit fontScale="92500" lnSpcReduction="10000"/>
          </a:bodyPr>
          <a:lstStyle/>
          <a:p>
            <a:pPr>
              <a:buFont typeface="Wingdings" panose="05000000000000000000" pitchFamily="2" charset="2"/>
              <a:buChar char="Ø"/>
            </a:pPr>
            <a:r>
              <a:rPr lang="fr-FR" sz="2600" b="1" dirty="0" err="1">
                <a:solidFill>
                  <a:srgbClr val="7030A0"/>
                </a:solidFill>
              </a:rPr>
              <a:t>Agenre</a:t>
            </a:r>
            <a:r>
              <a:rPr lang="fr-FR" dirty="0"/>
              <a:t> :</a:t>
            </a:r>
            <a:r>
              <a:rPr lang="fr-FR" sz="1800" dirty="0"/>
              <a:t> une personne qui ne se définit pas comme étant un genre en particulier ou qui se définit comme n'ayant aucun genre. Leur identité de genre peut être en dehors des catégories binaires de genre. </a:t>
            </a:r>
          </a:p>
          <a:p>
            <a:pPr>
              <a:buFont typeface="Wingdings" panose="05000000000000000000" pitchFamily="2" charset="2"/>
              <a:buChar char="Ø"/>
            </a:pPr>
            <a:endParaRPr lang="fr-FR" sz="1800" dirty="0"/>
          </a:p>
          <a:p>
            <a:pPr>
              <a:buFont typeface="Wingdings" panose="05000000000000000000" pitchFamily="2" charset="2"/>
              <a:buChar char="Ø"/>
            </a:pPr>
            <a:r>
              <a:rPr lang="fr-FR" sz="2600" b="1" dirty="0" err="1">
                <a:solidFill>
                  <a:srgbClr val="7030A0"/>
                </a:solidFill>
              </a:rPr>
              <a:t>Polygenre</a:t>
            </a:r>
            <a:r>
              <a:rPr lang="fr-FR" sz="2600" dirty="0"/>
              <a:t> </a:t>
            </a:r>
            <a:r>
              <a:rPr lang="fr-FR" sz="1800" dirty="0"/>
              <a:t>:  se dit de quelqu’un qui a plusieurs genres.</a:t>
            </a:r>
          </a:p>
          <a:p>
            <a:pPr>
              <a:buFont typeface="Wingdings" panose="05000000000000000000" pitchFamily="2" charset="2"/>
              <a:buChar char="Ø"/>
            </a:pPr>
            <a:endParaRPr lang="fr-FR" sz="1800" dirty="0"/>
          </a:p>
          <a:p>
            <a:pPr>
              <a:buFont typeface="Wingdings" panose="05000000000000000000" pitchFamily="2" charset="2"/>
              <a:buChar char="Ø"/>
            </a:pPr>
            <a:r>
              <a:rPr lang="fr-FR" sz="2600" b="1" dirty="0" err="1">
                <a:solidFill>
                  <a:srgbClr val="7030A0"/>
                </a:solidFill>
              </a:rPr>
              <a:t>Bigenre</a:t>
            </a:r>
            <a:r>
              <a:rPr lang="fr-FR" sz="1800" dirty="0"/>
              <a:t> : qui a deux genres, parfois homme et femme, parfois deux autres genres.</a:t>
            </a:r>
          </a:p>
          <a:p>
            <a:pPr>
              <a:buFont typeface="Wingdings" panose="05000000000000000000" pitchFamily="2" charset="2"/>
              <a:buChar char="Ø"/>
            </a:pPr>
            <a:endParaRPr lang="fr-FR" sz="1800" dirty="0"/>
          </a:p>
          <a:p>
            <a:pPr>
              <a:buFont typeface="Wingdings" panose="05000000000000000000" pitchFamily="2" charset="2"/>
              <a:buChar char="Ø"/>
            </a:pPr>
            <a:r>
              <a:rPr lang="fr-FR" sz="2600" b="1" dirty="0" err="1">
                <a:solidFill>
                  <a:srgbClr val="7030A0"/>
                </a:solidFill>
              </a:rPr>
              <a:t>Genderfluid</a:t>
            </a:r>
            <a:r>
              <a:rPr lang="fr-FR" sz="2600" b="1" dirty="0">
                <a:solidFill>
                  <a:srgbClr val="7030A0"/>
                </a:solidFill>
              </a:rPr>
              <a:t> </a:t>
            </a:r>
            <a:r>
              <a:rPr lang="fr-FR" sz="1800" dirty="0"/>
              <a:t>: qui a un ou des genres fluides dans le temps, ou selon les circonstances. Cela peut être un changement d’un genre à l’autre, ou une variation dans l’intensité d’un genre.</a:t>
            </a:r>
          </a:p>
          <a:p>
            <a:pPr>
              <a:buFont typeface="Wingdings" panose="05000000000000000000" pitchFamily="2" charset="2"/>
              <a:buChar char="Ø"/>
            </a:pPr>
            <a:endParaRPr lang="fr-FR" sz="1800" dirty="0"/>
          </a:p>
        </p:txBody>
      </p:sp>
      <p:sp>
        <p:nvSpPr>
          <p:cNvPr id="4" name="ZoneTexte 3"/>
          <p:cNvSpPr txBox="1"/>
          <p:nvPr/>
        </p:nvSpPr>
        <p:spPr>
          <a:xfrm>
            <a:off x="323528" y="1700808"/>
            <a:ext cx="8496944" cy="461665"/>
          </a:xfrm>
          <a:prstGeom prst="rect">
            <a:avLst/>
          </a:prstGeom>
          <a:noFill/>
        </p:spPr>
        <p:txBody>
          <a:bodyPr wrap="square" rtlCol="0">
            <a:spAutoFit/>
          </a:bodyPr>
          <a:lstStyle/>
          <a:p>
            <a:pPr algn="ctr"/>
            <a:r>
              <a:rPr lang="fr-FR" sz="2400" b="1" u="sng" dirty="0">
                <a:solidFill>
                  <a:prstClr val="black"/>
                </a:solidFill>
              </a:rPr>
              <a:t>Les expressions de la non-binarité </a:t>
            </a:r>
          </a:p>
        </p:txBody>
      </p:sp>
    </p:spTree>
    <p:extLst>
      <p:ext uri="{BB962C8B-B14F-4D97-AF65-F5344CB8AC3E}">
        <p14:creationId xmlns:p14="http://schemas.microsoft.com/office/powerpoint/2010/main" xmlns="" val="235215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600200"/>
            <a:ext cx="8640960" cy="4781128"/>
          </a:xfrm>
        </p:spPr>
        <p:txBody>
          <a:bodyPr/>
          <a:lstStyle/>
          <a:p>
            <a:pPr marL="0" indent="0" algn="ctr">
              <a:buNone/>
            </a:pPr>
            <a:r>
              <a:rPr lang="fr-FR" b="1" u="sng" dirty="0"/>
              <a:t>Et </a:t>
            </a:r>
            <a:r>
              <a:rPr lang="fr-FR" b="1" u="sng" dirty="0" err="1"/>
              <a:t>GenderQueer</a:t>
            </a:r>
            <a:r>
              <a:rPr lang="fr-FR" b="1" u="sng" dirty="0"/>
              <a:t> dans tout ça ? </a:t>
            </a:r>
          </a:p>
          <a:p>
            <a:pPr marL="0" indent="0">
              <a:buNone/>
            </a:pPr>
            <a:endParaRPr lang="fr-FR" dirty="0"/>
          </a:p>
          <a:p>
            <a:pPr marL="0" indent="0">
              <a:buNone/>
            </a:pPr>
            <a:r>
              <a:rPr lang="fr-FR" b="1" dirty="0" err="1">
                <a:solidFill>
                  <a:srgbClr val="7030A0"/>
                </a:solidFill>
              </a:rPr>
              <a:t>Genderqueer</a:t>
            </a:r>
            <a:r>
              <a:rPr lang="fr-FR" dirty="0"/>
              <a:t> est souvent considéré comme un </a:t>
            </a:r>
            <a:r>
              <a:rPr lang="fr-FR" b="1" dirty="0">
                <a:solidFill>
                  <a:srgbClr val="7030A0"/>
                </a:solidFill>
              </a:rPr>
              <a:t>synonyme de non-binaire</a:t>
            </a:r>
            <a:r>
              <a:rPr lang="fr-FR" dirty="0">
                <a:solidFill>
                  <a:srgbClr val="7030A0"/>
                </a:solidFill>
              </a:rPr>
              <a:t>,</a:t>
            </a:r>
            <a:r>
              <a:rPr lang="fr-FR" dirty="0"/>
              <a:t> ce terme reflète un rejet de la norme binaire </a:t>
            </a:r>
            <a:r>
              <a:rPr lang="fr-FR" i="1" dirty="0"/>
              <a:t>homme-femme</a:t>
            </a:r>
            <a:r>
              <a:rPr lang="fr-FR" dirty="0"/>
              <a:t>. </a:t>
            </a:r>
          </a:p>
          <a:p>
            <a:pPr marL="0" indent="0">
              <a:buNone/>
            </a:pPr>
            <a:r>
              <a:rPr lang="fr-FR" dirty="0"/>
              <a:t>Rappel : le mot </a:t>
            </a:r>
            <a:r>
              <a:rPr lang="fr-FR" dirty="0" err="1"/>
              <a:t>queer</a:t>
            </a:r>
            <a:r>
              <a:rPr lang="fr-FR" dirty="0"/>
              <a:t> signifie « bizarre » en anglais et une partie de la communauté LGBTQI+ se l’est réapproprié (initialement, c’était une insulte).</a:t>
            </a:r>
          </a:p>
        </p:txBody>
      </p:sp>
      <p:sp>
        <p:nvSpPr>
          <p:cNvPr id="4"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Tree>
    <p:extLst>
      <p:ext uri="{BB962C8B-B14F-4D97-AF65-F5344CB8AC3E}">
        <p14:creationId xmlns:p14="http://schemas.microsoft.com/office/powerpoint/2010/main" xmlns="" val="151821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1600200"/>
            <a:ext cx="8370512" cy="4495800"/>
          </a:xfrm>
        </p:spPr>
        <p:txBody>
          <a:bodyPr>
            <a:normAutofit/>
          </a:bodyPr>
          <a:lstStyle/>
          <a:p>
            <a:pPr marL="0" indent="0" algn="ctr">
              <a:buNone/>
            </a:pPr>
            <a:r>
              <a:rPr lang="fr-FR" sz="3600" b="1" u="sng" dirty="0"/>
              <a:t>La question des pronoms</a:t>
            </a:r>
          </a:p>
          <a:p>
            <a:pPr>
              <a:buFont typeface="Wingdings" panose="05000000000000000000" pitchFamily="2" charset="2"/>
              <a:buChar char="Ø"/>
            </a:pPr>
            <a:r>
              <a:rPr lang="fr-FR" sz="3600" dirty="0"/>
              <a:t>A la différence d’autres langues ou il existe un pronom neutre, la langue française n’en possède pas. </a:t>
            </a:r>
          </a:p>
          <a:p>
            <a:pPr>
              <a:buFont typeface="Wingdings" panose="05000000000000000000" pitchFamily="2" charset="2"/>
              <a:buChar char="Ø"/>
            </a:pPr>
            <a:r>
              <a:rPr lang="fr-FR" sz="3600" dirty="0"/>
              <a:t>Certaines personnes non binaires souhaiteront être nommées avec le pronom « </a:t>
            </a:r>
            <a:r>
              <a:rPr lang="fr-FR" sz="3600" dirty="0" err="1"/>
              <a:t>iel.s</a:t>
            </a:r>
            <a:r>
              <a:rPr lang="fr-FR" sz="3600" dirty="0"/>
              <a:t> » </a:t>
            </a:r>
          </a:p>
        </p:txBody>
      </p:sp>
      <p:sp>
        <p:nvSpPr>
          <p:cNvPr id="4"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Tree>
    <p:extLst>
      <p:ext uri="{BB962C8B-B14F-4D97-AF65-F5344CB8AC3E}">
        <p14:creationId xmlns:p14="http://schemas.microsoft.com/office/powerpoint/2010/main" xmlns="" val="2958302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marL="0" indent="0" algn="ctr">
              <a:buNone/>
            </a:pPr>
            <a:r>
              <a:rPr lang="fr-FR" sz="3200" b="1" u="sng" dirty="0"/>
              <a:t>Bonne pratique ou pratique inclusive </a:t>
            </a:r>
          </a:p>
          <a:p>
            <a:pPr marL="0" indent="0">
              <a:buNone/>
            </a:pPr>
            <a:r>
              <a:rPr lang="fr-FR" sz="2800" u="sng" dirty="0"/>
              <a:t>Face à une personne qui exprime clairement être non binaire : </a:t>
            </a:r>
          </a:p>
          <a:p>
            <a:pPr>
              <a:buFont typeface="Wingdings" panose="05000000000000000000" pitchFamily="2" charset="2"/>
              <a:buChar char="Ø"/>
            </a:pPr>
            <a:r>
              <a:rPr lang="fr-FR" sz="2800" dirty="0"/>
              <a:t>Demander le pronom approprié pour qualifier cette personne.</a:t>
            </a:r>
          </a:p>
          <a:p>
            <a:pPr>
              <a:buFont typeface="Wingdings" panose="05000000000000000000" pitchFamily="2" charset="2"/>
              <a:buChar char="Ø"/>
            </a:pPr>
            <a:r>
              <a:rPr lang="fr-FR" sz="2800" dirty="0"/>
              <a:t>Travailler sa posture pour ne pas paraitre jugeant ou indiscret.</a:t>
            </a:r>
          </a:p>
          <a:p>
            <a:pPr>
              <a:buFont typeface="Wingdings" panose="05000000000000000000" pitchFamily="2" charset="2"/>
              <a:buChar char="Ø"/>
            </a:pPr>
            <a:endParaRPr lang="fr-FR" sz="2800" dirty="0"/>
          </a:p>
        </p:txBody>
      </p:sp>
      <p:sp>
        <p:nvSpPr>
          <p:cNvPr id="4"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Tree>
    <p:extLst>
      <p:ext uri="{BB962C8B-B14F-4D97-AF65-F5344CB8AC3E}">
        <p14:creationId xmlns:p14="http://schemas.microsoft.com/office/powerpoint/2010/main" xmlns="" val="3130980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SEQ2 : </a:t>
            </a:r>
            <a:r>
              <a:rPr lang="fr-FR" dirty="0" err="1"/>
              <a:t>Transidentité</a:t>
            </a:r>
            <a:r>
              <a:rPr lang="fr-FR" dirty="0"/>
              <a:t> </a:t>
            </a:r>
          </a:p>
        </p:txBody>
      </p:sp>
      <p:sp>
        <p:nvSpPr>
          <p:cNvPr id="3" name="Espace réservé du contenu 2"/>
          <p:cNvSpPr>
            <a:spLocks noGrp="1"/>
          </p:cNvSpPr>
          <p:nvPr>
            <p:ph sz="quarter" idx="1"/>
          </p:nvPr>
        </p:nvSpPr>
        <p:spPr>
          <a:xfrm>
            <a:off x="251520" y="1600200"/>
            <a:ext cx="8640960" cy="4997152"/>
          </a:xfrm>
        </p:spPr>
        <p:txBody>
          <a:bodyPr>
            <a:normAutofit/>
          </a:bodyPr>
          <a:lstStyle/>
          <a:p>
            <a:pPr marL="0" indent="0" algn="ctr">
              <a:buNone/>
            </a:pPr>
            <a:r>
              <a:rPr lang="fr-FR" sz="3600" b="1" u="sng" dirty="0" err="1"/>
              <a:t>Transidentité</a:t>
            </a:r>
            <a:endParaRPr lang="fr-FR" sz="3600" b="1" u="sng" dirty="0"/>
          </a:p>
          <a:p>
            <a:pPr marL="0" indent="0" algn="ctr">
              <a:buNone/>
            </a:pPr>
            <a:r>
              <a:rPr lang="fr-FR" sz="3600" dirty="0"/>
              <a:t>La </a:t>
            </a:r>
            <a:r>
              <a:rPr lang="fr-FR" sz="3600" dirty="0" err="1"/>
              <a:t>transidentité</a:t>
            </a:r>
            <a:r>
              <a:rPr lang="fr-FR" sz="3600" dirty="0"/>
              <a:t> est le fait, pour une personne transgenre, d'avoir une identité de genre différente du sexe assigné à la naissance, contrairement à une personne </a:t>
            </a:r>
            <a:r>
              <a:rPr lang="fr-FR" sz="3600" dirty="0" err="1"/>
              <a:t>cisgenre</a:t>
            </a:r>
            <a:r>
              <a:rPr lang="fr-FR" sz="3600"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59832" y="4581128"/>
            <a:ext cx="2932421" cy="19525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63553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SEQ2 : </a:t>
            </a:r>
            <a:r>
              <a:rPr lang="fr-FR" dirty="0" err="1"/>
              <a:t>Transidentité</a:t>
            </a:r>
            <a:r>
              <a:rPr lang="fr-FR" dirty="0"/>
              <a:t> </a:t>
            </a:r>
          </a:p>
        </p:txBody>
      </p:sp>
      <p:sp>
        <p:nvSpPr>
          <p:cNvPr id="3" name="Espace réservé du contenu 2"/>
          <p:cNvSpPr>
            <a:spLocks noGrp="1"/>
          </p:cNvSpPr>
          <p:nvPr>
            <p:ph sz="quarter" idx="1"/>
          </p:nvPr>
        </p:nvSpPr>
        <p:spPr/>
        <p:txBody>
          <a:bodyPr>
            <a:normAutofit/>
          </a:bodyPr>
          <a:lstStyle/>
          <a:p>
            <a:pPr marL="0" indent="0" algn="ctr">
              <a:buNone/>
            </a:pPr>
            <a:r>
              <a:rPr lang="fr-FR" sz="2800" b="1" u="sng" dirty="0"/>
              <a:t>Dysphorie de genre, de quoi parle-t-on exactement ? </a:t>
            </a:r>
          </a:p>
        </p:txBody>
      </p:sp>
      <p:sp>
        <p:nvSpPr>
          <p:cNvPr id="4" name="Rectangle 3"/>
          <p:cNvSpPr/>
          <p:nvPr/>
        </p:nvSpPr>
        <p:spPr>
          <a:xfrm>
            <a:off x="395536" y="2551836"/>
            <a:ext cx="8424936" cy="2862322"/>
          </a:xfrm>
          <a:prstGeom prst="rect">
            <a:avLst/>
          </a:prstGeom>
          <a:ln cmpd="dbl">
            <a:solidFill>
              <a:schemeClr val="tx1"/>
            </a:solidFill>
          </a:ln>
        </p:spPr>
        <p:txBody>
          <a:bodyPr wrap="square">
            <a:spAutoFit/>
          </a:bodyPr>
          <a:lstStyle/>
          <a:p>
            <a:pPr algn="ctr"/>
            <a:r>
              <a:rPr lang="fr-FR" sz="3600" b="1" u="sng" dirty="0">
                <a:solidFill>
                  <a:srgbClr val="FF0000"/>
                </a:solidFill>
              </a:rPr>
              <a:t>La dysphorie de genre est un terme médical </a:t>
            </a:r>
            <a:r>
              <a:rPr lang="fr-FR" sz="3600" dirty="0">
                <a:solidFill>
                  <a:prstClr val="black"/>
                </a:solidFill>
              </a:rPr>
              <a:t>pour décrire la détresse de la personne transgenre face à un sentiment d'inadéquation entre son sexe assigné et son identité de genre.</a:t>
            </a:r>
          </a:p>
        </p:txBody>
      </p:sp>
    </p:spTree>
    <p:extLst>
      <p:ext uri="{BB962C8B-B14F-4D97-AF65-F5344CB8AC3E}">
        <p14:creationId xmlns:p14="http://schemas.microsoft.com/office/powerpoint/2010/main" xmlns="" val="1911318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SEQ2 : </a:t>
            </a:r>
            <a:r>
              <a:rPr lang="fr-FR" dirty="0" err="1"/>
              <a:t>Transidentité</a:t>
            </a:r>
            <a:r>
              <a:rPr lang="fr-FR" dirty="0"/>
              <a:t> </a:t>
            </a:r>
          </a:p>
        </p:txBody>
      </p:sp>
      <p:sp>
        <p:nvSpPr>
          <p:cNvPr id="3" name="Espace réservé du contenu 2"/>
          <p:cNvSpPr>
            <a:spLocks noGrp="1"/>
          </p:cNvSpPr>
          <p:nvPr>
            <p:ph sz="quarter" idx="1"/>
          </p:nvPr>
        </p:nvSpPr>
        <p:spPr>
          <a:xfrm>
            <a:off x="251520" y="1600200"/>
            <a:ext cx="8784976" cy="4781128"/>
          </a:xfrm>
        </p:spPr>
        <p:txBody>
          <a:bodyPr/>
          <a:lstStyle/>
          <a:p>
            <a:pPr marL="0" indent="0" algn="ctr">
              <a:buNone/>
            </a:pPr>
            <a:r>
              <a:rPr lang="fr-FR" b="1" u="sng" dirty="0"/>
              <a:t>Qu’est  ce qu’une transition de genre ? </a:t>
            </a:r>
          </a:p>
          <a:p>
            <a:pPr marL="0" indent="0" algn="ctr">
              <a:buNone/>
            </a:pPr>
            <a:r>
              <a:rPr lang="fr-FR" b="1" dirty="0">
                <a:solidFill>
                  <a:srgbClr val="0070C0"/>
                </a:solidFill>
              </a:rPr>
              <a:t>A cette question, il n'y a pas une réponse, mais des réponses</a:t>
            </a:r>
          </a:p>
          <a:p>
            <a:pPr marL="0" indent="0">
              <a:buNone/>
            </a:pPr>
            <a:r>
              <a:rPr lang="fr-FR" i="1" dirty="0"/>
              <a:t>La transition est un ensemble de démarches qu'il est possible de faire pour modifier soit son genre social, soit son apparence physique, soit son état civil, ou bien une combinaison de ces éléments, voire tous ces éléments. </a:t>
            </a:r>
          </a:p>
          <a:p>
            <a:pPr marL="0" indent="0">
              <a:buNone/>
            </a:pPr>
            <a:r>
              <a:rPr lang="fr-FR" i="1" dirty="0"/>
              <a:t>Aucune de ces démarches n'est obligatoire</a:t>
            </a:r>
            <a:r>
              <a:rPr lang="fr-FR" b="1" dirty="0"/>
              <a:t>.</a:t>
            </a:r>
          </a:p>
        </p:txBody>
      </p:sp>
    </p:spTree>
    <p:extLst>
      <p:ext uri="{BB962C8B-B14F-4D97-AF65-F5344CB8AC3E}">
        <p14:creationId xmlns:p14="http://schemas.microsoft.com/office/powerpoint/2010/main" xmlns="" val="3420453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SEQ2 : </a:t>
            </a:r>
            <a:r>
              <a:rPr lang="fr-FR" dirty="0" err="1"/>
              <a:t>Transidentité</a:t>
            </a:r>
            <a:r>
              <a:rPr lang="fr-FR" dirty="0"/>
              <a:t> </a:t>
            </a:r>
          </a:p>
        </p:txBody>
      </p:sp>
      <p:sp>
        <p:nvSpPr>
          <p:cNvPr id="3" name="Espace réservé du contenu 2"/>
          <p:cNvSpPr>
            <a:spLocks noGrp="1"/>
          </p:cNvSpPr>
          <p:nvPr>
            <p:ph sz="quarter" idx="1"/>
          </p:nvPr>
        </p:nvSpPr>
        <p:spPr/>
        <p:txBody>
          <a:bodyPr/>
          <a:lstStyle/>
          <a:p>
            <a:pPr marL="0" indent="0" algn="ctr">
              <a:buNone/>
            </a:pPr>
            <a:r>
              <a:rPr lang="fr-FR" b="1" u="sng" dirty="0"/>
              <a:t>Est-ce qu'il y a une chronologie pour réaliser une transition ?</a:t>
            </a:r>
          </a:p>
          <a:p>
            <a:pPr marL="0" indent="0" algn="ctr">
              <a:buNone/>
            </a:pPr>
            <a:endParaRPr lang="fr-FR" b="1" u="sng" dirty="0"/>
          </a:p>
          <a:p>
            <a:pPr marL="0" indent="0" algn="ctr">
              <a:buNone/>
            </a:pPr>
            <a:r>
              <a:rPr lang="fr-FR" dirty="0"/>
              <a:t>Même si en effet, nous pouvons observer une chronologie fréquente, nous ne pouvons pas dire qu'il en existe une meilleure qu'une autre. </a:t>
            </a:r>
            <a:r>
              <a:rPr lang="fr-FR" b="1" dirty="0"/>
              <a:t>Cela dépend grandement de la personne qui réalise une telle transition.</a:t>
            </a:r>
          </a:p>
        </p:txBody>
      </p:sp>
    </p:spTree>
    <p:extLst>
      <p:ext uri="{BB962C8B-B14F-4D97-AF65-F5344CB8AC3E}">
        <p14:creationId xmlns:p14="http://schemas.microsoft.com/office/powerpoint/2010/main" xmlns="" val="2709031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SEQ2 : </a:t>
            </a:r>
            <a:r>
              <a:rPr lang="fr-FR" dirty="0" err="1"/>
              <a:t>Transidentité</a:t>
            </a:r>
            <a:r>
              <a:rPr lang="fr-FR" dirty="0"/>
              <a:t> </a:t>
            </a:r>
          </a:p>
        </p:txBody>
      </p:sp>
      <p:sp>
        <p:nvSpPr>
          <p:cNvPr id="3" name="Espace réservé du contenu 2"/>
          <p:cNvSpPr>
            <a:spLocks noGrp="1"/>
          </p:cNvSpPr>
          <p:nvPr>
            <p:ph sz="quarter" idx="1"/>
          </p:nvPr>
        </p:nvSpPr>
        <p:spPr>
          <a:xfrm>
            <a:off x="0" y="1600200"/>
            <a:ext cx="9144000" cy="4925144"/>
          </a:xfrm>
        </p:spPr>
        <p:txBody>
          <a:bodyPr>
            <a:normAutofit fontScale="62500" lnSpcReduction="20000"/>
          </a:bodyPr>
          <a:lstStyle/>
          <a:p>
            <a:pPr marL="0" indent="0" algn="ctr">
              <a:buNone/>
            </a:pPr>
            <a:r>
              <a:rPr lang="fr-FR" sz="4100" b="1" u="sng" dirty="0"/>
              <a:t>Terminologie utile : </a:t>
            </a:r>
          </a:p>
          <a:p>
            <a:pPr marL="0" indent="0">
              <a:buNone/>
            </a:pPr>
            <a:r>
              <a:rPr lang="fr-FR" b="1" dirty="0" err="1"/>
              <a:t>Ftom</a:t>
            </a:r>
            <a:r>
              <a:rPr lang="fr-FR" b="1" dirty="0"/>
              <a:t> : </a:t>
            </a:r>
            <a:r>
              <a:rPr lang="fr-FR" dirty="0"/>
              <a:t>Homme</a:t>
            </a:r>
            <a:r>
              <a:rPr lang="fr-FR" b="1" dirty="0"/>
              <a:t> </a:t>
            </a:r>
            <a:r>
              <a:rPr lang="fr-FR" dirty="0"/>
              <a:t>transgenre assigné femme à la naissance.</a:t>
            </a:r>
          </a:p>
          <a:p>
            <a:pPr marL="0" indent="0">
              <a:buNone/>
            </a:pPr>
            <a:endParaRPr lang="fr-FR" dirty="0"/>
          </a:p>
          <a:p>
            <a:pPr marL="0" indent="0">
              <a:buNone/>
            </a:pPr>
            <a:r>
              <a:rPr lang="fr-FR" b="1" dirty="0" err="1"/>
              <a:t>Mtof</a:t>
            </a:r>
            <a:r>
              <a:rPr lang="fr-FR" b="1" dirty="0"/>
              <a:t> : </a:t>
            </a:r>
            <a:r>
              <a:rPr lang="fr-FR" dirty="0"/>
              <a:t>Femme transgenre assignée homme à la naissance.</a:t>
            </a:r>
          </a:p>
          <a:p>
            <a:pPr marL="0" indent="0">
              <a:buNone/>
            </a:pPr>
            <a:endParaRPr lang="fr-FR" dirty="0"/>
          </a:p>
          <a:p>
            <a:pPr marL="0" indent="0">
              <a:buNone/>
            </a:pPr>
            <a:r>
              <a:rPr lang="fr-FR" b="1" dirty="0" err="1"/>
              <a:t>Mégenrage</a:t>
            </a:r>
            <a:r>
              <a:rPr lang="fr-FR" b="1" dirty="0"/>
              <a:t> </a:t>
            </a:r>
            <a:r>
              <a:rPr lang="fr-FR" dirty="0"/>
              <a:t>: Utilisation malintentionnée ou maladroite du pronom correspondant au genre assigné à la naissance face à une personne transgenre</a:t>
            </a:r>
          </a:p>
          <a:p>
            <a:pPr marL="0" indent="0">
              <a:buNone/>
            </a:pPr>
            <a:endParaRPr lang="fr-FR" dirty="0"/>
          </a:p>
          <a:p>
            <a:pPr marL="0" indent="0">
              <a:buNone/>
            </a:pPr>
            <a:r>
              <a:rPr lang="fr-FR" b="1" dirty="0"/>
              <a:t>Dead Name </a:t>
            </a:r>
            <a:r>
              <a:rPr lang="fr-FR" dirty="0"/>
              <a:t>: prénom(s) correspondant au genre assigné à la naissance et utilisé pour caractériser une personne transgenre avant son </a:t>
            </a:r>
            <a:r>
              <a:rPr lang="fr-FR" dirty="0" err="1"/>
              <a:t>coming</a:t>
            </a:r>
            <a:r>
              <a:rPr lang="fr-FR" dirty="0"/>
              <a:t>-out.</a:t>
            </a:r>
          </a:p>
          <a:p>
            <a:pPr marL="0" indent="0">
              <a:buNone/>
            </a:pPr>
            <a:endParaRPr lang="fr-FR" dirty="0"/>
          </a:p>
          <a:p>
            <a:pPr marL="0" indent="0">
              <a:buNone/>
            </a:pPr>
            <a:r>
              <a:rPr lang="fr-FR" b="1" dirty="0"/>
              <a:t>Passing : </a:t>
            </a:r>
            <a:r>
              <a:rPr lang="fr-FR" dirty="0"/>
              <a:t>réfère à la capacité d'une personne à être considérée, en un seul coup d’œil, comme une personne </a:t>
            </a:r>
            <a:r>
              <a:rPr lang="fr-FR" dirty="0" err="1"/>
              <a:t>cisgenre</a:t>
            </a:r>
            <a:r>
              <a:rPr lang="fr-FR" dirty="0"/>
              <a:t> </a:t>
            </a:r>
            <a:r>
              <a:rPr lang="fr-FR" i="1" dirty="0"/>
              <a:t>(Le </a:t>
            </a:r>
            <a:r>
              <a:rPr lang="fr-FR" i="1" dirty="0" err="1"/>
              <a:t>cispassing</a:t>
            </a:r>
            <a:r>
              <a:rPr lang="fr-FR" i="1" dirty="0"/>
              <a:t> désigne le fait qu'une personne </a:t>
            </a:r>
            <a:r>
              <a:rPr lang="fr-FR" i="1" dirty="0" err="1"/>
              <a:t>trans</a:t>
            </a:r>
            <a:r>
              <a:rPr lang="fr-FR" i="1" dirty="0"/>
              <a:t> « passe » comme une personne cis.)</a:t>
            </a:r>
          </a:p>
          <a:p>
            <a:pPr marL="0" indent="0">
              <a:buNone/>
            </a:pPr>
            <a:endParaRPr lang="fr-FR" i="1" dirty="0"/>
          </a:p>
          <a:p>
            <a:pPr marL="0" indent="0">
              <a:buNone/>
            </a:pPr>
            <a:r>
              <a:rPr lang="fr-FR" b="1" dirty="0" err="1"/>
              <a:t>Outing</a:t>
            </a:r>
            <a:r>
              <a:rPr lang="fr-FR" b="1" dirty="0"/>
              <a:t> : </a:t>
            </a:r>
            <a:r>
              <a:rPr lang="fr-FR" dirty="0"/>
              <a:t>le fait de révéler l’orientation sexuelle ou l’identité de genre d'une personne sans son consentement, voire contre sa volonté. </a:t>
            </a:r>
            <a:endParaRPr lang="fr-FR" i="1" dirty="0"/>
          </a:p>
          <a:p>
            <a:pPr marL="0" indent="0">
              <a:buNone/>
            </a:pPr>
            <a:endParaRPr lang="fr-FR" dirty="0"/>
          </a:p>
        </p:txBody>
      </p:sp>
    </p:spTree>
    <p:extLst>
      <p:ext uri="{BB962C8B-B14F-4D97-AF65-F5344CB8AC3E}">
        <p14:creationId xmlns:p14="http://schemas.microsoft.com/office/powerpoint/2010/main" xmlns="" val="131721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Les objectifs de notre formation</a:t>
            </a:r>
          </a:p>
        </p:txBody>
      </p:sp>
      <p:sp>
        <p:nvSpPr>
          <p:cNvPr id="3" name="Espace réservé du contenu 2"/>
          <p:cNvSpPr>
            <a:spLocks noGrp="1"/>
          </p:cNvSpPr>
          <p:nvPr>
            <p:ph sz="quarter" idx="1"/>
          </p:nvPr>
        </p:nvSpPr>
        <p:spPr/>
        <p:txBody>
          <a:bodyPr vert="horz" lIns="91440" tIns="45720" rIns="91440" bIns="45720" anchor="t">
            <a:normAutofit/>
          </a:bodyPr>
          <a:lstStyle/>
          <a:p>
            <a:pPr marL="0" indent="0">
              <a:buNone/>
            </a:pPr>
            <a:endParaRPr lang="fr-FR" dirty="0"/>
          </a:p>
          <a:p>
            <a:r>
              <a:rPr lang="fr-FR" b="1" dirty="0"/>
              <a:t>Acquérir un langage commun relatif aux notions d’identité de genre  </a:t>
            </a:r>
          </a:p>
          <a:p>
            <a:endParaRPr lang="fr-FR" b="1" dirty="0"/>
          </a:p>
          <a:p>
            <a:r>
              <a:rPr lang="fr-FR" b="1" dirty="0"/>
              <a:t>Etre en capacité d'adapter sa posture professionnelle pour </a:t>
            </a:r>
            <a:r>
              <a:rPr lang="fr-FR" b="1" dirty="0">
                <a:ea typeface="+mn-lt"/>
                <a:cs typeface="+mn-lt"/>
              </a:rPr>
              <a:t>accompagner de la manière la plus adaptée des personnes LGBT+ au sein d’un établissement scolaire.</a:t>
            </a:r>
            <a:endParaRPr lang="fr-FR" dirty="0">
              <a:ea typeface="+mn-lt"/>
              <a:cs typeface="+mn-lt"/>
            </a:endParaRPr>
          </a:p>
          <a:p>
            <a:endParaRPr lang="fr-FR" dirty="0"/>
          </a:p>
        </p:txBody>
      </p:sp>
    </p:spTree>
    <p:extLst>
      <p:ext uri="{BB962C8B-B14F-4D97-AF65-F5344CB8AC3E}">
        <p14:creationId xmlns:p14="http://schemas.microsoft.com/office/powerpoint/2010/main" xmlns="" val="269525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 -2 identité de genre </a:t>
            </a:r>
          </a:p>
        </p:txBody>
      </p:sp>
      <p:sp>
        <p:nvSpPr>
          <p:cNvPr id="3" name="Espace réservé du contenu 2"/>
          <p:cNvSpPr>
            <a:spLocks noGrp="1"/>
          </p:cNvSpPr>
          <p:nvPr>
            <p:ph sz="quarter" idx="1"/>
          </p:nvPr>
        </p:nvSpPr>
        <p:spPr/>
        <p:txBody>
          <a:bodyPr>
            <a:normAutofit fontScale="85000" lnSpcReduction="20000"/>
          </a:bodyPr>
          <a:lstStyle/>
          <a:p>
            <a:pPr marL="0" indent="0" algn="ctr">
              <a:buNone/>
            </a:pPr>
            <a:r>
              <a:rPr lang="fr-FR" b="1" u="sng" dirty="0"/>
              <a:t>Les bonnes pratiques ou pratiques inclusives : </a:t>
            </a:r>
          </a:p>
          <a:p>
            <a:r>
              <a:rPr lang="fr-FR" dirty="0"/>
              <a:t>Ne jamais demander le Dead Name d’une personne transgenre.</a:t>
            </a:r>
          </a:p>
          <a:p>
            <a:pPr marL="0" indent="0">
              <a:buNone/>
            </a:pPr>
            <a:endParaRPr lang="fr-FR" dirty="0"/>
          </a:p>
          <a:p>
            <a:r>
              <a:rPr lang="fr-FR" dirty="0"/>
              <a:t>Ne jamais demander si la personne a subit « l’opération ».</a:t>
            </a:r>
          </a:p>
          <a:p>
            <a:pPr marL="0" indent="0">
              <a:buNone/>
            </a:pPr>
            <a:endParaRPr lang="fr-FR" dirty="0"/>
          </a:p>
          <a:p>
            <a:r>
              <a:rPr lang="fr-FR" dirty="0"/>
              <a:t>Ne lui poser des questions sur sa </a:t>
            </a:r>
            <a:r>
              <a:rPr lang="fr-FR" dirty="0" err="1"/>
              <a:t>transidentité</a:t>
            </a:r>
            <a:r>
              <a:rPr lang="fr-FR" dirty="0"/>
              <a:t> ou sa transition uniquement si vous savez avec certitude que la personne est ouverte à la discussion.</a:t>
            </a:r>
          </a:p>
          <a:p>
            <a:endParaRPr lang="fr-FR" dirty="0"/>
          </a:p>
          <a:p>
            <a:pPr marL="0" indent="0">
              <a:buNone/>
            </a:pPr>
            <a:r>
              <a:rPr lang="fr-FR" dirty="0"/>
              <a:t>Pas d’essentialisation, ne réduisez pas la personne à son genre </a:t>
            </a:r>
            <a:r>
              <a:rPr lang="fr-FR" dirty="0">
                <a:sym typeface="Wingdings" panose="05000000000000000000" pitchFamily="2" charset="2"/>
              </a:rPr>
              <a:t></a:t>
            </a:r>
            <a:endParaRPr lang="fr-FR" dirty="0"/>
          </a:p>
          <a:p>
            <a:endParaRPr lang="fr-FR" dirty="0"/>
          </a:p>
        </p:txBody>
      </p:sp>
    </p:spTree>
    <p:extLst>
      <p:ext uri="{BB962C8B-B14F-4D97-AF65-F5344CB8AC3E}">
        <p14:creationId xmlns:p14="http://schemas.microsoft.com/office/powerpoint/2010/main" xmlns="" val="1040969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FIN ! </a:t>
            </a:r>
          </a:p>
        </p:txBody>
      </p:sp>
      <p:sp>
        <p:nvSpPr>
          <p:cNvPr id="3" name="Espace réservé du contenu 2"/>
          <p:cNvSpPr>
            <a:spLocks noGrp="1"/>
          </p:cNvSpPr>
          <p:nvPr>
            <p:ph sz="quarter" idx="1"/>
          </p:nvPr>
        </p:nvSpPr>
        <p:spPr>
          <a:xfrm>
            <a:off x="467544" y="1628800"/>
            <a:ext cx="8153400" cy="1152128"/>
          </a:xfrm>
        </p:spPr>
        <p:txBody>
          <a:bodyPr>
            <a:noAutofit/>
          </a:bodyPr>
          <a:lstStyle/>
          <a:p>
            <a:pPr marL="0" indent="0" algn="ctr">
              <a:buNone/>
            </a:pPr>
            <a:r>
              <a:rPr lang="fr-FR" sz="4800" dirty="0"/>
              <a:t>Merci de votre participation </a:t>
            </a:r>
          </a:p>
          <a:p>
            <a:pPr marL="0" indent="0" algn="ctr">
              <a:buNone/>
            </a:pPr>
            <a:endParaRPr lang="fr-FR" sz="4800" dirty="0">
              <a:hlinkClick r:id="rId2"/>
            </a:endParaRPr>
          </a:p>
          <a:p>
            <a:pPr marL="0" indent="0" algn="ctr">
              <a:buNone/>
            </a:pPr>
            <a:r>
              <a:rPr lang="fr-FR" sz="4800">
                <a:hlinkClick r:id="rId2"/>
              </a:rPr>
              <a:t>mbagnard@ligue21.org</a:t>
            </a:r>
            <a:r>
              <a:rPr lang="fr-FR" sz="4800"/>
              <a:t/>
            </a:r>
            <a:br>
              <a:rPr lang="fr-FR" sz="4800"/>
            </a:br>
            <a:r>
              <a:rPr lang="fr-FR" sz="4800">
                <a:hlinkClick r:id="rId3"/>
              </a:rPr>
              <a:t>bmercier@ligue21.org</a:t>
            </a:r>
            <a:endParaRPr lang="fr-FR" sz="4800" dirty="0"/>
          </a:p>
          <a:p>
            <a:pPr marL="0" indent="0" algn="ctr">
              <a:buNone/>
            </a:pPr>
            <a:r>
              <a:rPr lang="fr-FR" sz="4800" dirty="0"/>
              <a:t>A vous la parole !</a:t>
            </a:r>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4544" y="6309320"/>
            <a:ext cx="10009112" cy="777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052736" y="404664"/>
            <a:ext cx="6048672" cy="777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92080" y="404664"/>
            <a:ext cx="6048672" cy="7778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EEECE1"/>
                  </a:outerShdw>
                </a:effectLst>
              </a14:hiddenEffects>
            </a:ext>
          </a:extLst>
        </p:spPr>
      </p:pic>
    </p:spTree>
    <p:extLst>
      <p:ext uri="{BB962C8B-B14F-4D97-AF65-F5344CB8AC3E}">
        <p14:creationId xmlns:p14="http://schemas.microsoft.com/office/powerpoint/2010/main" xmlns="" val="1408743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Dans un cadre facilitant…</a:t>
            </a:r>
          </a:p>
        </p:txBody>
      </p:sp>
      <p:sp>
        <p:nvSpPr>
          <p:cNvPr id="3" name="Espace réservé du contenu 2"/>
          <p:cNvSpPr>
            <a:spLocks noGrp="1"/>
          </p:cNvSpPr>
          <p:nvPr>
            <p:ph sz="quarter" idx="1"/>
          </p:nvPr>
        </p:nvSpPr>
        <p:spPr/>
        <p:txBody>
          <a:bodyPr>
            <a:normAutofit fontScale="92500" lnSpcReduction="10000"/>
          </a:bodyPr>
          <a:lstStyle/>
          <a:p>
            <a:pPr marL="0" indent="0">
              <a:buNone/>
            </a:pPr>
            <a:endParaRPr lang="fr-FR" dirty="0"/>
          </a:p>
          <a:p>
            <a:pPr marL="0" indent="0">
              <a:buNone/>
            </a:pPr>
            <a:r>
              <a:rPr lang="fr-FR" dirty="0"/>
              <a:t>Fixer un cadre sécurisant des échanges pour garantir le bon fonctionnement du groupe :</a:t>
            </a:r>
            <a:br>
              <a:rPr lang="fr-FR" dirty="0"/>
            </a:br>
            <a:r>
              <a:rPr lang="fr-FR" dirty="0"/>
              <a:t> </a:t>
            </a:r>
          </a:p>
          <a:p>
            <a:r>
              <a:rPr lang="fr-FR" dirty="0"/>
              <a:t>Confidentialité</a:t>
            </a:r>
          </a:p>
          <a:p>
            <a:r>
              <a:rPr lang="fr-FR" dirty="0"/>
              <a:t>Bienveillance et écoute</a:t>
            </a:r>
          </a:p>
          <a:p>
            <a:r>
              <a:rPr lang="fr-FR" dirty="0"/>
              <a:t>Implication active</a:t>
            </a:r>
          </a:p>
          <a:p>
            <a:r>
              <a:rPr lang="fr-FR" dirty="0"/>
              <a:t>Respect des autres</a:t>
            </a:r>
          </a:p>
          <a:p>
            <a:r>
              <a:rPr lang="fr-FR" dirty="0"/>
              <a:t>Respect de soi</a:t>
            </a:r>
          </a:p>
          <a:p>
            <a:r>
              <a:rPr lang="fr-FR" dirty="0"/>
              <a:t>Accord sur les horaires/rythme/fonctionnement</a:t>
            </a:r>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xmlns="" val="153042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Rappel terminologique pour bien appréhender la thématique </a:t>
            </a:r>
          </a:p>
        </p:txBody>
      </p:sp>
      <p:sp>
        <p:nvSpPr>
          <p:cNvPr id="3" name="Espace réservé du contenu 2"/>
          <p:cNvSpPr>
            <a:spLocks noGrp="1"/>
          </p:cNvSpPr>
          <p:nvPr>
            <p:ph sz="quarter" idx="1"/>
          </p:nvPr>
        </p:nvSpPr>
        <p:spPr>
          <a:xfrm>
            <a:off x="251520" y="1600200"/>
            <a:ext cx="8892480" cy="4925144"/>
          </a:xfrm>
        </p:spPr>
        <p:txBody>
          <a:bodyPr>
            <a:normAutofit fontScale="70000" lnSpcReduction="20000"/>
          </a:bodyPr>
          <a:lstStyle/>
          <a:p>
            <a:pPr marL="0" indent="0" algn="ctr">
              <a:buNone/>
            </a:pPr>
            <a:r>
              <a:rPr lang="fr-FR" sz="4500" b="1" u="sng" dirty="0"/>
              <a:t>Rappel terminologique </a:t>
            </a:r>
          </a:p>
          <a:p>
            <a:pPr marL="0" indent="0" algn="ctr">
              <a:buNone/>
            </a:pPr>
            <a:endParaRPr lang="fr-FR" dirty="0"/>
          </a:p>
          <a:p>
            <a:pPr marL="0" indent="0">
              <a:buNone/>
            </a:pPr>
            <a:r>
              <a:rPr lang="fr-FR" b="1" dirty="0"/>
              <a:t>L’identité sexuelle </a:t>
            </a:r>
            <a:r>
              <a:rPr lang="fr-FR" dirty="0"/>
              <a:t>est définie à la naissance par les organes génitaux mais n'a aucun lien avec l'identité de genre (tout sexe peut cohabiter avec toute identité ou orientation sexuelle). </a:t>
            </a:r>
          </a:p>
          <a:p>
            <a:pPr marL="0" indent="0">
              <a:buNone/>
            </a:pPr>
            <a:endParaRPr lang="fr-FR" dirty="0"/>
          </a:p>
          <a:p>
            <a:pPr marL="0" indent="0">
              <a:buNone/>
            </a:pPr>
            <a:r>
              <a:rPr lang="fr-FR" b="1" dirty="0"/>
              <a:t>L’identité de genre </a:t>
            </a:r>
            <a:r>
              <a:rPr lang="fr-FR" dirty="0"/>
              <a:t> désigne le genre auquel une personne s’identifie, sans égard à ce que le ou la médecin a coché comme case à la naissance (sexe assigné à la naissance)</a:t>
            </a:r>
          </a:p>
          <a:p>
            <a:pPr marL="0" indent="0">
              <a:buNone/>
            </a:pPr>
            <a:endParaRPr lang="fr-FR" dirty="0"/>
          </a:p>
          <a:p>
            <a:pPr marL="0" indent="0">
              <a:buNone/>
            </a:pPr>
            <a:r>
              <a:rPr lang="fr-FR" b="1" dirty="0"/>
              <a:t>L’orientation sexuelle </a:t>
            </a:r>
            <a:r>
              <a:rPr lang="fr-FR" dirty="0"/>
              <a:t>concerne l’attirance sexuelle envers les hommes ou les femmes, ou envers les personne qui sortent du cadre binaire des genres.</a:t>
            </a:r>
          </a:p>
          <a:p>
            <a:pPr marL="0" indent="0">
              <a:buNone/>
            </a:pPr>
            <a:endParaRPr lang="fr-FR" dirty="0"/>
          </a:p>
          <a:p>
            <a:pPr marL="0" indent="0">
              <a:buNone/>
            </a:pPr>
            <a:r>
              <a:rPr lang="fr-FR" b="1" dirty="0"/>
              <a:t>L’expression de genre </a:t>
            </a:r>
            <a:r>
              <a:rPr lang="fr-FR" dirty="0"/>
              <a:t>est la manière dont une personne exprime ouvertement son genre. Cela peut inclure ses comportements et son apparence, comme ses choix vestimentaires, sa coiffure, le port de maquillage, son langage corporel et sa voix.</a:t>
            </a:r>
          </a:p>
          <a:p>
            <a:pPr marL="0" indent="0">
              <a:buNone/>
            </a:pPr>
            <a:endParaRPr lang="fr-FR" dirty="0"/>
          </a:p>
        </p:txBody>
      </p:sp>
    </p:spTree>
    <p:extLst>
      <p:ext uri="{BB962C8B-B14F-4D97-AF65-F5344CB8AC3E}">
        <p14:creationId xmlns:p14="http://schemas.microsoft.com/office/powerpoint/2010/main" xmlns="" val="4011609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
        <p:nvSpPr>
          <p:cNvPr id="3" name="Espace réservé du contenu 2"/>
          <p:cNvSpPr>
            <a:spLocks noGrp="1"/>
          </p:cNvSpPr>
          <p:nvPr>
            <p:ph sz="quarter" idx="1"/>
          </p:nvPr>
        </p:nvSpPr>
        <p:spPr>
          <a:xfrm>
            <a:off x="612648" y="1600200"/>
            <a:ext cx="8153400" cy="3412976"/>
          </a:xfrm>
        </p:spPr>
        <p:txBody>
          <a:bodyPr/>
          <a:lstStyle/>
          <a:p>
            <a:pPr marL="0" indent="0" algn="ctr">
              <a:buNone/>
            </a:pPr>
            <a:r>
              <a:rPr lang="fr-FR" b="1" u="sng" dirty="0">
                <a:effectLst>
                  <a:outerShdw blurRad="38100" dist="38100" dir="2700000" algn="tl">
                    <a:srgbClr val="000000">
                      <a:alpha val="43137"/>
                    </a:srgbClr>
                  </a:outerShdw>
                </a:effectLst>
              </a:rPr>
              <a:t>Non-binarité ou non-binaire </a:t>
            </a:r>
          </a:p>
          <a:p>
            <a:pPr marL="0" indent="0" algn="ctr">
              <a:buNone/>
            </a:pPr>
            <a:endParaRPr lang="fr-FR" sz="2400" dirty="0"/>
          </a:p>
          <a:p>
            <a:pPr marL="0" indent="0" algn="ctr">
              <a:buNone/>
            </a:pPr>
            <a:r>
              <a:rPr lang="fr-FR" sz="2400" dirty="0"/>
              <a:t>La non-binarité est un concept utilisé en sciences sociales pour désigner la catégorisation des personnes, dites non-binaires , dont l'identité de genre ne s'inscrit pas dans la norme binaire, c'est-à-dire qui ne se ressentent ni homme, ni femme, mais entre les deux, un « mélange » des deux, ou aucun des deux.</a:t>
            </a:r>
          </a:p>
          <a:p>
            <a:pPr marL="0" indent="0">
              <a:buNone/>
            </a:pPr>
            <a:endParaRPr lang="fr-FR" dirty="0"/>
          </a:p>
          <a:p>
            <a:pPr marL="0" indent="0">
              <a:buNone/>
            </a:pPr>
            <a:endParaRPr lang="fr-FR" dirty="0"/>
          </a:p>
        </p:txBody>
      </p:sp>
      <p:pic>
        <p:nvPicPr>
          <p:cNvPr id="5122" name="Picture 2" descr="Origine et signification du drapeau non-binair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419872" y="4941168"/>
            <a:ext cx="2762250" cy="16573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857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pPr marL="0" indent="0" algn="ctr">
              <a:buNone/>
            </a:pPr>
            <a:r>
              <a:rPr lang="fr-FR" sz="3200" b="1" dirty="0"/>
              <a:t>Par définition, la </a:t>
            </a:r>
            <a:r>
              <a:rPr lang="fr-FR" sz="3200" b="1" dirty="0">
                <a:solidFill>
                  <a:srgbClr val="00B0F0"/>
                </a:solidFill>
              </a:rPr>
              <a:t>non binarité </a:t>
            </a:r>
            <a:r>
              <a:rPr lang="fr-FR" sz="3200" b="1" dirty="0"/>
              <a:t>vient en </a:t>
            </a:r>
            <a:r>
              <a:rPr lang="fr-FR" sz="3200" b="1" dirty="0">
                <a:solidFill>
                  <a:srgbClr val="00B0F0"/>
                </a:solidFill>
              </a:rPr>
              <a:t>opposition</a:t>
            </a:r>
            <a:r>
              <a:rPr lang="fr-FR" sz="3200" b="1" dirty="0"/>
              <a:t> au fait d'être </a:t>
            </a:r>
            <a:r>
              <a:rPr lang="fr-FR" sz="3200" b="1" dirty="0" err="1">
                <a:solidFill>
                  <a:srgbClr val="00B0F0"/>
                </a:solidFill>
              </a:rPr>
              <a:t>Cisgenre</a:t>
            </a:r>
            <a:r>
              <a:rPr lang="fr-FR" sz="3200" b="1" dirty="0"/>
              <a:t> et à la </a:t>
            </a:r>
            <a:r>
              <a:rPr lang="fr-FR" sz="3200" b="1" dirty="0" err="1">
                <a:solidFill>
                  <a:srgbClr val="00B0F0"/>
                </a:solidFill>
              </a:rPr>
              <a:t>Cisnormaticité</a:t>
            </a:r>
            <a:r>
              <a:rPr lang="fr-FR" sz="3200" b="1" dirty="0">
                <a:solidFill>
                  <a:srgbClr val="00B0F0"/>
                </a:solidFill>
              </a:rPr>
              <a:t> </a:t>
            </a:r>
            <a:endParaRPr lang="fr-FR" dirty="0"/>
          </a:p>
          <a:p>
            <a:pPr marL="0" indent="0">
              <a:buNone/>
            </a:pPr>
            <a:r>
              <a:rPr lang="fr-FR" b="1" u="sng" dirty="0"/>
              <a:t>Rappel : </a:t>
            </a:r>
          </a:p>
          <a:p>
            <a:r>
              <a:rPr lang="fr-FR" dirty="0"/>
              <a:t> </a:t>
            </a:r>
            <a:r>
              <a:rPr lang="fr-FR" b="1" dirty="0" err="1"/>
              <a:t>Cisgenre</a:t>
            </a:r>
            <a:r>
              <a:rPr lang="fr-FR" b="1" dirty="0"/>
              <a:t>  </a:t>
            </a:r>
            <a:r>
              <a:rPr lang="fr-FR" sz="1800" dirty="0"/>
              <a:t>: </a:t>
            </a:r>
            <a:r>
              <a:rPr lang="fr-FR" sz="1800" i="1" dirty="0"/>
              <a:t>L'adjectif </a:t>
            </a:r>
            <a:r>
              <a:rPr lang="fr-FR" sz="1800" i="1" dirty="0" err="1"/>
              <a:t>cisgenre</a:t>
            </a:r>
            <a:r>
              <a:rPr lang="fr-FR" sz="1800" i="1" dirty="0"/>
              <a:t>  désigne un type d'identité de genre où le genre ressenti d'une personne correspond au genre assigné à sa naissance. </a:t>
            </a:r>
          </a:p>
          <a:p>
            <a:r>
              <a:rPr lang="fr-FR" b="1" dirty="0" err="1"/>
              <a:t>Cisnormativité</a:t>
            </a:r>
            <a:r>
              <a:rPr lang="fr-FR" b="1" dirty="0"/>
              <a:t>  : </a:t>
            </a:r>
            <a:r>
              <a:rPr lang="fr-FR" sz="1800" i="1" dirty="0"/>
              <a:t>Préjugé culturel ou social, souvent implicite, selon lequel tout le monde est </a:t>
            </a:r>
            <a:r>
              <a:rPr lang="fr-FR" sz="1800" i="1" dirty="0" err="1"/>
              <a:t>cisgenre</a:t>
            </a:r>
            <a:r>
              <a:rPr lang="fr-FR" sz="1800" i="1" dirty="0"/>
              <a:t>, qui privilégie par conséquent les identités </a:t>
            </a:r>
            <a:r>
              <a:rPr lang="fr-FR" sz="1800" i="1" dirty="0" err="1"/>
              <a:t>cisgenres</a:t>
            </a:r>
            <a:r>
              <a:rPr lang="fr-FR" sz="1800" i="1" dirty="0"/>
              <a:t> et néglige, nie ou sous-représente les divergences de genre. </a:t>
            </a:r>
          </a:p>
          <a:p>
            <a:pPr marL="0" indent="0">
              <a:buNone/>
            </a:pPr>
            <a:endParaRPr lang="fr-FR" dirty="0"/>
          </a:p>
          <a:p>
            <a:endParaRPr lang="fr-FR" dirty="0"/>
          </a:p>
          <a:p>
            <a:pPr marL="0" indent="0">
              <a:buNone/>
            </a:pPr>
            <a:endParaRPr lang="fr-FR" dirty="0"/>
          </a:p>
          <a:p>
            <a:pPr marL="0" indent="0">
              <a:buNone/>
            </a:pPr>
            <a:endParaRPr lang="fr-FR" dirty="0"/>
          </a:p>
          <a:p>
            <a:pPr marL="0" indent="0">
              <a:buNone/>
            </a:pPr>
            <a:endParaRPr lang="fr-FR" dirty="0"/>
          </a:p>
        </p:txBody>
      </p:sp>
      <p:sp>
        <p:nvSpPr>
          <p:cNvPr id="4"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Tree>
    <p:extLst>
      <p:ext uri="{BB962C8B-B14F-4D97-AF65-F5344CB8AC3E}">
        <p14:creationId xmlns:p14="http://schemas.microsoft.com/office/powerpoint/2010/main" xmlns="" val="4161975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246755" y="1628800"/>
            <a:ext cx="1030731" cy="8926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740352" y="1628800"/>
            <a:ext cx="1030731" cy="8926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179512" y="5805264"/>
            <a:ext cx="1030731" cy="8926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956376" y="5805264"/>
            <a:ext cx="1030731" cy="8926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ZoneTexte 3"/>
          <p:cNvSpPr txBox="1"/>
          <p:nvPr/>
        </p:nvSpPr>
        <p:spPr>
          <a:xfrm>
            <a:off x="1010072" y="2636912"/>
            <a:ext cx="6912768" cy="2492990"/>
          </a:xfrm>
          <a:prstGeom prst="rect">
            <a:avLst/>
          </a:prstGeom>
          <a:noFill/>
        </p:spPr>
        <p:txBody>
          <a:bodyPr wrap="square" rtlCol="0">
            <a:spAutoFit/>
          </a:bodyPr>
          <a:lstStyle/>
          <a:p>
            <a:pPr algn="ctr"/>
            <a:r>
              <a:rPr lang="fr-FR" sz="2400" b="1" dirty="0">
                <a:solidFill>
                  <a:prstClr val="black"/>
                </a:solidFill>
              </a:rPr>
              <a:t>La non-binarité est un </a:t>
            </a:r>
            <a:r>
              <a:rPr lang="fr-FR" sz="2400" b="1" dirty="0">
                <a:solidFill>
                  <a:srgbClr val="0070C0"/>
                </a:solidFill>
              </a:rPr>
              <a:t>terme extrêmement large</a:t>
            </a:r>
            <a:r>
              <a:rPr lang="fr-FR" sz="2400" b="1" dirty="0">
                <a:solidFill>
                  <a:prstClr val="black"/>
                </a:solidFill>
              </a:rPr>
              <a:t>. On peut le voir comme un </a:t>
            </a:r>
            <a:r>
              <a:rPr lang="fr-FR" sz="2400" b="1" dirty="0">
                <a:solidFill>
                  <a:srgbClr val="0070C0"/>
                </a:solidFill>
              </a:rPr>
              <a:t>terme « parapluie » </a:t>
            </a:r>
            <a:r>
              <a:rPr lang="fr-FR" sz="2400" b="1" dirty="0">
                <a:solidFill>
                  <a:prstClr val="black"/>
                </a:solidFill>
              </a:rPr>
              <a:t>qui regroupe beaucoup de catégories et de variations.</a:t>
            </a:r>
          </a:p>
          <a:p>
            <a:endParaRPr lang="fr-FR" dirty="0">
              <a:solidFill>
                <a:prstClr val="black"/>
              </a:solidFill>
            </a:endParaRPr>
          </a:p>
          <a:p>
            <a:endParaRPr lang="fr-FR" dirty="0">
              <a:solidFill>
                <a:prstClr val="black"/>
              </a:solidFill>
            </a:endParaRPr>
          </a:p>
          <a:p>
            <a:pPr algn="ctr"/>
            <a:r>
              <a:rPr lang="fr-FR" sz="2400" b="1" dirty="0">
                <a:solidFill>
                  <a:prstClr val="black"/>
                </a:solidFill>
              </a:rPr>
              <a:t>Par définition il exprime le fait </a:t>
            </a:r>
            <a:r>
              <a:rPr lang="fr-FR" sz="2400" b="1" dirty="0">
                <a:solidFill>
                  <a:srgbClr val="0070C0"/>
                </a:solidFill>
              </a:rPr>
              <a:t>qu’une personne sort du « pôle » binaire femme/homme </a:t>
            </a:r>
          </a:p>
        </p:txBody>
      </p:sp>
    </p:spTree>
    <p:extLst>
      <p:ext uri="{BB962C8B-B14F-4D97-AF65-F5344CB8AC3E}">
        <p14:creationId xmlns:p14="http://schemas.microsoft.com/office/powerpoint/2010/main" xmlns="" val="1167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
        <p:nvSpPr>
          <p:cNvPr id="4" name="ZoneTexte 3"/>
          <p:cNvSpPr txBox="1"/>
          <p:nvPr/>
        </p:nvSpPr>
        <p:spPr>
          <a:xfrm>
            <a:off x="323528" y="1700808"/>
            <a:ext cx="8280920" cy="646331"/>
          </a:xfrm>
          <a:prstGeom prst="rect">
            <a:avLst/>
          </a:prstGeom>
          <a:noFill/>
        </p:spPr>
        <p:txBody>
          <a:bodyPr wrap="square" rtlCol="0">
            <a:spAutoFit/>
          </a:bodyPr>
          <a:lstStyle/>
          <a:p>
            <a:pPr algn="ctr"/>
            <a:r>
              <a:rPr lang="fr-FR" sz="3600" b="1" u="sng" dirty="0">
                <a:solidFill>
                  <a:prstClr val="black"/>
                </a:solidFill>
              </a:rPr>
              <a:t>Le « Pôle » Binaire Femme/Homme </a:t>
            </a:r>
          </a:p>
        </p:txBody>
      </p:sp>
      <p:pic>
        <p:nvPicPr>
          <p:cNvPr id="1027" name="Picture 3"/>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451048" y="2564904"/>
            <a:ext cx="8153400" cy="3259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43555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dirty="0"/>
              <a:t>SEQ 1 : </a:t>
            </a:r>
            <a:r>
              <a:rPr lang="fr-FR" dirty="0">
                <a:latin typeface="Calibri"/>
                <a:cs typeface="Calibri"/>
              </a:rPr>
              <a:t>Ê</a:t>
            </a:r>
            <a:r>
              <a:rPr lang="fr-FR" dirty="0"/>
              <a:t>tre non binaire </a:t>
            </a:r>
          </a:p>
        </p:txBody>
      </p:sp>
      <p:sp>
        <p:nvSpPr>
          <p:cNvPr id="5" name="ZoneTexte 4"/>
          <p:cNvSpPr txBox="1"/>
          <p:nvPr/>
        </p:nvSpPr>
        <p:spPr>
          <a:xfrm>
            <a:off x="899592" y="1628800"/>
            <a:ext cx="7416824" cy="523220"/>
          </a:xfrm>
          <a:prstGeom prst="rect">
            <a:avLst/>
          </a:prstGeom>
          <a:noFill/>
        </p:spPr>
        <p:txBody>
          <a:bodyPr wrap="square" rtlCol="0">
            <a:spAutoFit/>
          </a:bodyPr>
          <a:lstStyle/>
          <a:p>
            <a:pPr algn="ctr"/>
            <a:r>
              <a:rPr lang="fr-FR" sz="2800" b="1" u="sng" dirty="0">
                <a:solidFill>
                  <a:prstClr val="black"/>
                </a:solidFill>
              </a:rPr>
              <a:t>Représentation de la non binarité </a:t>
            </a:r>
          </a:p>
        </p:txBody>
      </p:sp>
      <p:pic>
        <p:nvPicPr>
          <p:cNvPr id="2060" name="Picture 1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531304" y="2348880"/>
            <a:ext cx="8153400" cy="4393952"/>
          </a:xfrm>
          <a:prstGeom prst="rect">
            <a:avLst/>
          </a:prstGeom>
          <a:noFill/>
          <a:ln>
            <a:noFill/>
          </a:ln>
          <a:effectLst/>
          <a:extLst>
            <a:ext uri="{909E8E84-426E-40DD-AFC4-6F175D3DCCD1}">
              <a14:hiddenFill xmlns:a14="http://schemas.microsoft.com/office/drawing/2010/main" xmlns="">
                <a:solidFill>
                  <a:schemeClr val="folHlink"/>
                </a:solidFill>
              </a14:hiddenFill>
            </a:ext>
            <a:ext uri="{91240B29-F687-4F45-9708-019B960494DF}">
              <a14:hiddenLine xmlns:a14="http://schemas.microsoft.com/office/drawing/2010/main" xmlns="" w="9525" cap="flat">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accent1"/>
                  </a:outerShdw>
                </a:effectLst>
              </a14:hiddenEffects>
            </a:ext>
          </a:extLst>
        </p:spPr>
      </p:pic>
    </p:spTree>
    <p:extLst>
      <p:ext uri="{BB962C8B-B14F-4D97-AF65-F5344CB8AC3E}">
        <p14:creationId xmlns:p14="http://schemas.microsoft.com/office/powerpoint/2010/main" xmlns="" val="126908553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809</Words>
  <Application>Microsoft Macintosh PowerPoint</Application>
  <PresentationFormat>Affichage à l'écran (4:3)</PresentationFormat>
  <Paragraphs>121</Paragraphs>
  <Slides>21</Slides>
  <Notes>0</Notes>
  <HiddenSlides>0</HiddenSlides>
  <MMClips>0</MMClips>
  <ScaleCrop>false</ScaleCrop>
  <HeadingPairs>
    <vt:vector size="4" baseType="variant">
      <vt:variant>
        <vt:lpstr>Thème</vt:lpstr>
      </vt:variant>
      <vt:variant>
        <vt:i4>3</vt:i4>
      </vt:variant>
      <vt:variant>
        <vt:lpstr>Titres des diapositives</vt:lpstr>
      </vt:variant>
      <vt:variant>
        <vt:i4>21</vt:i4>
      </vt:variant>
    </vt:vector>
  </HeadingPairs>
  <TitlesOfParts>
    <vt:vector size="24" baseType="lpstr">
      <vt:lpstr>Médian</vt:lpstr>
      <vt:lpstr>1_Médian</vt:lpstr>
      <vt:lpstr>2_Médian</vt:lpstr>
      <vt:lpstr>  Prise en charge des publics LGBT+ dans l’affirmation de leur orientation sexuelle ou de leur identité de genre  </vt:lpstr>
      <vt:lpstr>Les objectifs de notre formation</vt:lpstr>
      <vt:lpstr>Dans un cadre facilitant…</vt:lpstr>
      <vt:lpstr>Rappel terminologique pour bien appréhender la thématique </vt:lpstr>
      <vt:lpstr>SEQ 1 : Être non binaire </vt:lpstr>
      <vt:lpstr>SEQ 1 : Être non binaire </vt:lpstr>
      <vt:lpstr>SEQ 1 : Être non binaire </vt:lpstr>
      <vt:lpstr>SEQ 1 : Être non binaire </vt:lpstr>
      <vt:lpstr>SEQ 1 : Être non binaire </vt:lpstr>
      <vt:lpstr>SEQ 1 : Être non binaire </vt:lpstr>
      <vt:lpstr>SEQ 1 : Être non binaire </vt:lpstr>
      <vt:lpstr>SEQ 1 : Être non binaire </vt:lpstr>
      <vt:lpstr>SEQ 1 : Être non binaire </vt:lpstr>
      <vt:lpstr>SEQ 1 : Être non binaire </vt:lpstr>
      <vt:lpstr>SEQ2 : Transidentité </vt:lpstr>
      <vt:lpstr>SEQ2 : Transidentité </vt:lpstr>
      <vt:lpstr>SEQ2 : Transidentité </vt:lpstr>
      <vt:lpstr>SEQ2 : Transidentité </vt:lpstr>
      <vt:lpstr>SEQ2 : Transidentité </vt:lpstr>
      <vt:lpstr>SEQ -2 identité de genre </vt:lpstr>
      <vt:lpstr>FIN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Prise en charge des publics LGBT+ dans l’affirmation de leur orientation sexuelle ou de leur identité de genre</dc:title>
  <dc:creator>ligue</dc:creator>
  <cp:lastModifiedBy>goudet</cp:lastModifiedBy>
  <cp:revision>7</cp:revision>
  <dcterms:created xsi:type="dcterms:W3CDTF">2021-11-29T14:55:30Z</dcterms:created>
  <dcterms:modified xsi:type="dcterms:W3CDTF">2022-01-06T15:55:16Z</dcterms:modified>
</cp:coreProperties>
</file>